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7" r:id="rId1"/>
  </p:sldMasterIdLst>
  <p:notesMasterIdLst>
    <p:notesMasterId r:id="rId16"/>
  </p:notesMasterIdLst>
  <p:sldIdLst>
    <p:sldId id="256" r:id="rId2"/>
    <p:sldId id="272" r:id="rId3"/>
    <p:sldId id="273" r:id="rId4"/>
    <p:sldId id="280" r:id="rId5"/>
    <p:sldId id="282" r:id="rId6"/>
    <p:sldId id="281" r:id="rId7"/>
    <p:sldId id="274" r:id="rId8"/>
    <p:sldId id="275" r:id="rId9"/>
    <p:sldId id="279" r:id="rId10"/>
    <p:sldId id="278" r:id="rId11"/>
    <p:sldId id="276" r:id="rId12"/>
    <p:sldId id="277" r:id="rId13"/>
    <p:sldId id="270" r:id="rId14"/>
    <p:sldId id="27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8D0339-F855-41A0-BD1D-424CA59C5183}" type="datetimeFigureOut">
              <a:rPr lang="pl-PL" smtClean="0"/>
              <a:t>08.06.2020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C4230-09DF-445E-8704-80D5068A3D4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597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038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09171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736166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1890320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81816041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544326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653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4016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182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68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941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7802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804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301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3977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58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7752018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482E8-6E0E-1B4F-B1FD-C69DB9E858D9}" type="datetimeFigureOut">
              <a:rPr lang="en-US" smtClean="0"/>
              <a:pPr/>
              <a:t>6/8/2020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021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  <p:sldLayoutId id="2147483979" r:id="rId12"/>
    <p:sldLayoutId id="2147483980" r:id="rId13"/>
    <p:sldLayoutId id="2147483981" r:id="rId14"/>
    <p:sldLayoutId id="2147483982" r:id="rId15"/>
    <p:sldLayoutId id="2147483983" r:id="rId16"/>
    <p:sldLayoutId id="2147483984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17378" y="1292983"/>
            <a:ext cx="8574622" cy="2616199"/>
          </a:xfrm>
        </p:spPr>
        <p:txBody>
          <a:bodyPr>
            <a:normAutofit/>
          </a:bodyPr>
          <a:lstStyle/>
          <a:p>
            <a:pPr algn="ctr"/>
            <a:r>
              <a:rPr lang="pl-PL" b="1" dirty="0">
                <a:solidFill>
                  <a:schemeClr val="tx1"/>
                </a:solidFill>
              </a:rPr>
              <a:t>Zajęcia podnoszące kompetencje emocjonalno-społeczne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887345" y="3987558"/>
            <a:ext cx="7885644" cy="1388534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/>
              <a:t>Temat</a:t>
            </a:r>
            <a:r>
              <a:rPr lang="pl-PL" sz="2800" b="1" dirty="0" smtClean="0"/>
              <a:t>: </a:t>
            </a:r>
            <a:r>
              <a:rPr lang="pl-PL" sz="2800" b="1" dirty="0" smtClean="0"/>
              <a:t>UWIERAJĄCA </a:t>
            </a:r>
            <a:r>
              <a:rPr lang="pl-PL" sz="2800" b="1" dirty="0"/>
              <a:t>ZŁOŚĆ I WŚCIEKŁOŚĆ</a:t>
            </a:r>
          </a:p>
        </p:txBody>
      </p:sp>
    </p:spTree>
    <p:extLst>
      <p:ext uri="{BB962C8B-B14F-4D97-AF65-F5344CB8AC3E}">
        <p14:creationId xmlns:p14="http://schemas.microsoft.com/office/powerpoint/2010/main" val="8092787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2834" y="386442"/>
            <a:ext cx="7872549" cy="687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193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Sposoby kontrolowania złości i wściekłości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z="2000" dirty="0"/>
              <a:t>Policz do dziesięciu, kiedy czujesz, że zaraz wybuchniesz, jednocześnie wmawiając sobie, że zupełnie nic by Ci to nie dało i mogłoby mieć tylko złe skutki – przede wszystkim dla Ciebie samego. </a:t>
            </a:r>
          </a:p>
          <a:p>
            <a:pPr lvl="0"/>
            <a:r>
              <a:rPr lang="pl-PL" sz="2000" dirty="0"/>
              <a:t>Oddychaj głęboko. Skup się na tym. Odwróci to Twoją uwagę. </a:t>
            </a:r>
          </a:p>
          <a:p>
            <a:pPr lvl="0"/>
            <a:r>
              <a:rPr lang="pl-PL" sz="2000" dirty="0" smtClean="0"/>
              <a:t>Przenieś </a:t>
            </a:r>
            <a:r>
              <a:rPr lang="pl-PL" sz="2000" dirty="0"/>
              <a:t>złość na jakąś rzecz, np. worek treningowy. Danie upustu złości w ten sposób pomaga wielu osobom. Uprawianie sportu również jest dobrą metodą na pozbycie się złości.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4537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Sposoby kontrolowania złości i wściekłości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pl-PL" sz="2000" dirty="0" smtClean="0"/>
              <a:t>Napisz </a:t>
            </a:r>
            <a:r>
              <a:rPr lang="pl-PL" sz="2000" dirty="0"/>
              <a:t>do niej list, w którym wylejesz wszystkie swoje żale i gniew. Pamiętaj, by trzymać go głęboko w szufladzie lub podrzeć po napisaniu. </a:t>
            </a:r>
          </a:p>
          <a:p>
            <a:pPr lvl="0"/>
            <a:r>
              <a:rPr lang="pl-PL" sz="2000" dirty="0"/>
              <a:t>Obejrzyj zabawny film, przeczytaj coś śmiesznego itp. Śmiech to najlepsze lekarstwo na złość. </a:t>
            </a:r>
          </a:p>
          <a:p>
            <a:pPr lvl="0"/>
            <a:r>
              <a:rPr lang="pl-PL" sz="2000" dirty="0"/>
              <a:t>Postaraj się poznać i zrozumieć przyczyny przypływów swojej złości. Spróbuj wyeliminować jej pośrednie źródła – np. jeżeli zauważyłeś, że łatwiej jest Ci wybuchnąć, gdy żyjesz w stresie, pozbądź się go. Unikaj ludzi, którzy Cię denerwują i nie rozmawiaj z nimi, jeśli nie istnieje taka potrzeba. </a:t>
            </a:r>
          </a:p>
          <a:p>
            <a:r>
              <a:rPr lang="pl-PL" sz="2000" dirty="0"/>
              <a:t>Nie prowokuj drugiej osoby do kłótni. Jeżeli to ona ją wszczęła, spróbuj zakończyć temat lub wymyśl inteligentną ripostę, zamiast podnosić głos.</a:t>
            </a:r>
          </a:p>
        </p:txBody>
      </p:sp>
    </p:spTree>
    <p:extLst>
      <p:ext uri="{BB962C8B-B14F-4D97-AF65-F5344CB8AC3E}">
        <p14:creationId xmlns:p14="http://schemas.microsoft.com/office/powerpoint/2010/main" val="2481367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1830" y="2256541"/>
            <a:ext cx="8460970" cy="3416300"/>
          </a:xfrm>
        </p:spPr>
        <p:txBody>
          <a:bodyPr/>
          <a:lstStyle/>
          <a:p>
            <a:r>
              <a:rPr lang="pl-PL" i="1" dirty="0"/>
              <a:t>Dziękuję za uwagę.</a:t>
            </a:r>
          </a:p>
          <a:p>
            <a:r>
              <a:rPr lang="pl-PL" dirty="0" smtClean="0"/>
              <a:t>Wszelkie </a:t>
            </a:r>
            <a:r>
              <a:rPr lang="pl-PL" dirty="0"/>
              <a:t>pytania proszę kierować na adres kedzierska-woźniak@wp.pl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6666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25583" y="722176"/>
            <a:ext cx="10515600" cy="1325563"/>
          </a:xfrm>
        </p:spPr>
        <p:txBody>
          <a:bodyPr>
            <a:normAutofit/>
          </a:bodyPr>
          <a:lstStyle/>
          <a:p>
            <a:r>
              <a:rPr lang="pl-PL" sz="1800" b="1" dirty="0"/>
              <a:t>Bibliografia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922482" y="1827160"/>
            <a:ext cx="10363826" cy="3424107"/>
          </a:xfrm>
        </p:spPr>
        <p:txBody>
          <a:bodyPr>
            <a:normAutofit/>
          </a:bodyPr>
          <a:lstStyle/>
          <a:p>
            <a:r>
              <a:rPr lang="pl-PL" sz="1400" i="1" dirty="0" smtClean="0"/>
              <a:t>B</a:t>
            </a:r>
            <a:r>
              <a:rPr lang="pl-PL" sz="1400" i="1" dirty="0"/>
              <a:t>. </a:t>
            </a:r>
            <a:r>
              <a:rPr lang="pl-PL" sz="1400" i="1" dirty="0" err="1"/>
              <a:t>Wojciszke</a:t>
            </a:r>
            <a:r>
              <a:rPr lang="pl-PL" sz="1400" i="1" dirty="0"/>
              <a:t> „Psychologia społeczna”</a:t>
            </a:r>
          </a:p>
          <a:p>
            <a:r>
              <a:rPr lang="pl-PL" sz="1400" i="1" dirty="0"/>
              <a:t>E. Aronson „Psychologia społeczna. Serce i umysł</a:t>
            </a:r>
            <a:r>
              <a:rPr lang="pl-PL" sz="1400" i="1" dirty="0" smtClean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64141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dirty="0" smtClean="0"/>
              <a:t>Jak się dzisiaj czujes</a:t>
            </a:r>
            <a:r>
              <a:rPr lang="pl-PL" b="1" dirty="0" smtClean="0"/>
              <a:t>z?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Określ </a:t>
            </a:r>
            <a:r>
              <a:rPr lang="pl-PL" sz="2400" dirty="0"/>
              <a:t>swoje samopoczucie, używając nazwy koloru, który kojarzy </a:t>
            </a:r>
            <a:r>
              <a:rPr lang="pl-PL" sz="2400" dirty="0" smtClean="0"/>
              <a:t>Ci się </a:t>
            </a:r>
            <a:r>
              <a:rPr lang="pl-PL" sz="2400" dirty="0"/>
              <a:t>z danym nastrojem.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2465" y="3387635"/>
            <a:ext cx="323850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519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Porozmawiajmy o </a:t>
            </a:r>
            <a:r>
              <a:rPr lang="pl-PL" b="1" dirty="0"/>
              <a:t>złości i wściekłości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O</a:t>
            </a:r>
            <a:r>
              <a:rPr lang="pl-PL" dirty="0" smtClean="0"/>
              <a:t> </a:t>
            </a:r>
            <a:r>
              <a:rPr lang="pl-PL" dirty="0"/>
              <a:t>złości i wściekłości, </a:t>
            </a:r>
            <a:r>
              <a:rPr lang="pl-PL" dirty="0" smtClean="0"/>
              <a:t>mówi się, jako o </a:t>
            </a:r>
            <a:r>
              <a:rPr lang="pl-PL" dirty="0"/>
              <a:t>uczuciach towarzyszących człowiekowi od dawna. </a:t>
            </a:r>
            <a:endParaRPr lang="pl-PL" dirty="0" smtClean="0"/>
          </a:p>
          <a:p>
            <a:r>
              <a:rPr lang="pl-PL" dirty="0"/>
              <a:t>U</a:t>
            </a:r>
            <a:r>
              <a:rPr lang="pl-PL" dirty="0" smtClean="0"/>
              <a:t>czucia </a:t>
            </a:r>
            <a:r>
              <a:rPr lang="pl-PL" dirty="0"/>
              <a:t>same w sobie nie są złe, bo często sygnalizują nam, że coś jest nie tak. </a:t>
            </a:r>
            <a:endParaRPr lang="pl-PL" dirty="0" smtClean="0"/>
          </a:p>
          <a:p>
            <a:r>
              <a:rPr lang="pl-PL" dirty="0" smtClean="0"/>
              <a:t>Człowiek </a:t>
            </a:r>
            <a:r>
              <a:rPr lang="pl-PL" dirty="0"/>
              <a:t>może przejąć kontrole nad swoją złością, aby nie zrobić sobie i innym krzywdy. </a:t>
            </a:r>
            <a:endParaRPr lang="pl-PL" dirty="0" smtClean="0"/>
          </a:p>
          <a:p>
            <a:r>
              <a:rPr lang="pl-PL" dirty="0" smtClean="0"/>
              <a:t>Ważne </a:t>
            </a:r>
            <a:r>
              <a:rPr lang="pl-PL" dirty="0"/>
              <a:t>jest nabycie umiejętności panowania nad swoją złością i kontrolowane jej odreagowanie. </a:t>
            </a:r>
            <a:endParaRPr lang="pl-PL" dirty="0" smtClean="0"/>
          </a:p>
          <a:p>
            <a:r>
              <a:rPr lang="pl-PL" dirty="0" smtClean="0"/>
              <a:t>Aby </a:t>
            </a:r>
            <a:r>
              <a:rPr lang="pl-PL" dirty="0"/>
              <a:t>złość nie zaczęła rządzić naszym życiem ważne jest uświadomienie sobie co tak naprawdę ją wywołuje i wykształcenie umiejętności raczenia sobie z tym uczuciem.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92440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Złość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Złość jest często związana z powtarzającym się oddziaływaniem czynników stresogennych</a:t>
            </a:r>
            <a:r>
              <a:rPr lang="pl-PL" dirty="0" smtClean="0"/>
              <a:t>.</a:t>
            </a:r>
          </a:p>
          <a:p>
            <a:r>
              <a:rPr lang="pl-PL" dirty="0" smtClean="0"/>
              <a:t>Zastanów się, czy w Twoim otoczeniu występują jakieś czynniki stresogenne? Jeśli nie pamiętasz co to są czynniki stresogenne i czym jest stres wróć do prezentacji sprzed kilku lekcji dotyczącej stresu.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6017" y="4437950"/>
            <a:ext cx="3693115" cy="2110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539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Złość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Złość wyrażana jest spontanicznie: </a:t>
            </a:r>
            <a:endParaRPr lang="pl-PL" dirty="0" smtClean="0"/>
          </a:p>
          <a:p>
            <a:r>
              <a:rPr lang="pl-PL" dirty="0" smtClean="0"/>
              <a:t>krzykiem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gestami</a:t>
            </a:r>
            <a:r>
              <a:rPr lang="pl-PL" dirty="0"/>
              <a:t>, </a:t>
            </a:r>
            <a:endParaRPr lang="pl-PL" dirty="0" smtClean="0"/>
          </a:p>
          <a:p>
            <a:r>
              <a:rPr lang="pl-PL" dirty="0" smtClean="0"/>
              <a:t>czasem </a:t>
            </a:r>
            <a:r>
              <a:rPr lang="pl-PL" dirty="0"/>
              <a:t>rękoczynami. </a:t>
            </a:r>
            <a:endParaRPr lang="pl-PL" dirty="0" smtClean="0"/>
          </a:p>
          <a:p>
            <a:pPr marL="0" indent="0">
              <a:buNone/>
            </a:pPr>
            <a:r>
              <a:rPr lang="pl-PL" dirty="0" smtClean="0"/>
              <a:t>Reagowanie </a:t>
            </a:r>
            <a:r>
              <a:rPr lang="pl-PL" dirty="0"/>
              <a:t>złością jest często ucieczką od odpowiedzialności, wówczas gdy </a:t>
            </a:r>
            <a:r>
              <a:rPr lang="pl-PL" dirty="0" smtClean="0"/>
              <a:t>człowiekowi </a:t>
            </a:r>
            <a:r>
              <a:rPr lang="pl-PL" dirty="0"/>
              <a:t>wydaje się, że jest niezdolny do rozwiązania trudności. </a:t>
            </a:r>
            <a:endParaRPr lang="pl-PL" dirty="0" smtClean="0"/>
          </a:p>
          <a:p>
            <a:pPr marL="0" indent="0">
              <a:buNone/>
            </a:pPr>
            <a:r>
              <a:rPr lang="pl-PL" dirty="0"/>
              <a:t>W przeciwieństwie do gniewu, złość nie jest reakcją kontrolowaną. </a:t>
            </a:r>
          </a:p>
        </p:txBody>
      </p:sp>
    </p:spTree>
    <p:extLst>
      <p:ext uri="{BB962C8B-B14F-4D97-AF65-F5344CB8AC3E}">
        <p14:creationId xmlns:p14="http://schemas.microsoft.com/office/powerpoint/2010/main" val="1140164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Wściekłość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Wściekłość – </a:t>
            </a:r>
            <a:r>
              <a:rPr lang="pl-PL" dirty="0" smtClean="0"/>
              <a:t> to stan </a:t>
            </a:r>
            <a:r>
              <a:rPr lang="pl-PL" dirty="0"/>
              <a:t>emocjonalny skrajnego wzburzenia powodowany ogromnym </a:t>
            </a:r>
            <a:r>
              <a:rPr lang="pl-PL" dirty="0" smtClean="0"/>
              <a:t>gniewem</a:t>
            </a:r>
            <a:r>
              <a:rPr lang="pl-PL" dirty="0"/>
              <a:t>.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57752" y="3004457"/>
            <a:ext cx="3093958" cy="3246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0293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Sądzę</a:t>
            </a:r>
            <a:r>
              <a:rPr lang="pl-PL" b="1" dirty="0"/>
              <a:t>, że…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Zastanów </a:t>
            </a:r>
            <a:r>
              <a:rPr lang="pl-PL" sz="2400" dirty="0"/>
              <a:t>się, jakie sytuacje najbardziej </a:t>
            </a:r>
            <a:r>
              <a:rPr lang="pl-PL" sz="2400" dirty="0" smtClean="0"/>
              <a:t>Cię </a:t>
            </a:r>
            <a:r>
              <a:rPr lang="pl-PL" sz="2400" dirty="0"/>
              <a:t>denerwują, wywołują w </a:t>
            </a:r>
            <a:r>
              <a:rPr lang="pl-PL" sz="2400" dirty="0" smtClean="0"/>
              <a:t>Tobie </a:t>
            </a:r>
            <a:r>
              <a:rPr lang="pl-PL" sz="2400" dirty="0"/>
              <a:t>złość i wściekłość. </a:t>
            </a:r>
            <a:r>
              <a:rPr lang="pl-PL" sz="2400" dirty="0" smtClean="0"/>
              <a:t>S</a:t>
            </a:r>
          </a:p>
          <a:p>
            <a:r>
              <a:rPr lang="pl-PL" sz="2400" dirty="0" smtClean="0"/>
              <a:t>woje </a:t>
            </a:r>
            <a:r>
              <a:rPr lang="pl-PL" sz="2400" dirty="0"/>
              <a:t>opinie </a:t>
            </a:r>
            <a:r>
              <a:rPr lang="pl-PL" sz="2400" dirty="0" smtClean="0"/>
              <a:t>przedstaw </a:t>
            </a:r>
            <a:r>
              <a:rPr lang="pl-PL" sz="2400" dirty="0"/>
              <a:t>słownie lub graficznie na kartkach z narysowaną osią liczbową (Załącznik nr 1). </a:t>
            </a:r>
          </a:p>
        </p:txBody>
      </p:sp>
    </p:spTree>
    <p:extLst>
      <p:ext uri="{BB962C8B-B14F-4D97-AF65-F5344CB8AC3E}">
        <p14:creationId xmlns:p14="http://schemas.microsoft.com/office/powerpoint/2010/main" val="2045033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/>
              <a:t>(Załącznik nr 1</a:t>
            </a:r>
            <a:r>
              <a:rPr lang="pl-PL" b="1" dirty="0" smtClean="0"/>
              <a:t>)</a:t>
            </a:r>
            <a:endParaRPr lang="pl-PL" b="1" dirty="0"/>
          </a:p>
        </p:txBody>
      </p:sp>
      <p:pic>
        <p:nvPicPr>
          <p:cNvPr id="20" name="Obraz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353" y="2077212"/>
            <a:ext cx="7975677" cy="37401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6072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Ćwiczenie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 smtClean="0"/>
              <a:t>Twoim zadaniem </a:t>
            </a:r>
            <a:r>
              <a:rPr lang="pl-PL" sz="2400" dirty="0"/>
              <a:t>jest opracowanie indywidualnego katalogu sposobów radzenia sobie ze złością i wściekłością, rozgraniczając je na te bezpieczne i zagrażające. </a:t>
            </a:r>
            <a:endParaRPr lang="pl-PL" sz="2400" dirty="0" smtClean="0"/>
          </a:p>
          <a:p>
            <a:r>
              <a:rPr lang="pl-PL" sz="2400" dirty="0" smtClean="0"/>
              <a:t>Skorzystaj z tabeli na następnym slajdzie.</a:t>
            </a:r>
          </a:p>
          <a:p>
            <a:r>
              <a:rPr lang="pl-PL" sz="2400" dirty="0" smtClean="0"/>
              <a:t>Jeśli nie uda Ci się znaleźć żadnego sposobu, na kolejnych slajdach znajdziesz podpowiedzi.</a:t>
            </a:r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2398150473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Fioletowy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74</TotalTime>
  <Words>558</Words>
  <Application>Microsoft Office PowerPoint</Application>
  <PresentationFormat>Panoramiczny</PresentationFormat>
  <Paragraphs>44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9" baseType="lpstr">
      <vt:lpstr>Arial</vt:lpstr>
      <vt:lpstr>Calibri</vt:lpstr>
      <vt:lpstr>Century Gothic</vt:lpstr>
      <vt:lpstr>Wingdings 3</vt:lpstr>
      <vt:lpstr>Smuga</vt:lpstr>
      <vt:lpstr>Zajęcia podnoszące kompetencje emocjonalno-społeczne</vt:lpstr>
      <vt:lpstr>Jak się dzisiaj czujesz?</vt:lpstr>
      <vt:lpstr>Porozmawiajmy o złości i wściekłości</vt:lpstr>
      <vt:lpstr>Złość</vt:lpstr>
      <vt:lpstr>Złość</vt:lpstr>
      <vt:lpstr>Wściekłość</vt:lpstr>
      <vt:lpstr>Sądzę, że… </vt:lpstr>
      <vt:lpstr>(Załącznik nr 1)</vt:lpstr>
      <vt:lpstr>Ćwiczenie</vt:lpstr>
      <vt:lpstr>Prezentacja programu PowerPoint</vt:lpstr>
      <vt:lpstr>Sposoby kontrolowania złości i wściekłości</vt:lpstr>
      <vt:lpstr>Sposoby kontrolowania złości i wściekłości</vt:lpstr>
      <vt:lpstr>Prezentacja programu PowerPoint</vt:lpstr>
      <vt:lpstr>Bibliografia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Zajęcia podnoszące kompetencje emocjonalno-społeczne</dc:title>
  <dc:creator>Admin</dc:creator>
  <cp:lastModifiedBy>Admin</cp:lastModifiedBy>
  <cp:revision>20</cp:revision>
  <dcterms:created xsi:type="dcterms:W3CDTF">2020-04-29T09:23:38Z</dcterms:created>
  <dcterms:modified xsi:type="dcterms:W3CDTF">2020-06-08T20:04:49Z</dcterms:modified>
</cp:coreProperties>
</file>