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20"/>
  </p:notesMasterIdLst>
  <p:sldIdLst>
    <p:sldId id="256" r:id="rId2"/>
    <p:sldId id="284" r:id="rId3"/>
    <p:sldId id="285" r:id="rId4"/>
    <p:sldId id="286" r:id="rId5"/>
    <p:sldId id="272" r:id="rId6"/>
    <p:sldId id="273" r:id="rId7"/>
    <p:sldId id="278" r:id="rId8"/>
    <p:sldId id="282" r:id="rId9"/>
    <p:sldId id="274" r:id="rId10"/>
    <p:sldId id="275" r:id="rId11"/>
    <p:sldId id="277" r:id="rId12"/>
    <p:sldId id="280" r:id="rId13"/>
    <p:sldId id="276" r:id="rId14"/>
    <p:sldId id="279" r:id="rId15"/>
    <p:sldId id="281" r:id="rId16"/>
    <p:sldId id="283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D0339-F855-41A0-BD1D-424CA59C5183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C4230-09DF-445E-8704-80D5068A3D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597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804743-B010-41E8-8518-3F13127330B8}" type="slidenum">
              <a:rPr kumimoji="0" lang="pl-PL" alt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altLang="pl-PL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843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36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27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32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0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30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30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9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6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36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DF5E60-9974-AC48-9591-99C2BB44B7CF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54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261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04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Zajęcia podnoszące kompetencje emocjonalno-społeczne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b="1" dirty="0"/>
              <a:t>Temat</a:t>
            </a:r>
            <a:r>
              <a:rPr lang="pl-PL" sz="3200" b="1" dirty="0" smtClean="0"/>
              <a:t>: ASERTYWNA </a:t>
            </a:r>
            <a:r>
              <a:rPr lang="pl-PL" sz="3200" b="1" dirty="0"/>
              <a:t>KOMUNIKACJA</a:t>
            </a:r>
          </a:p>
        </p:txBody>
      </p:sp>
    </p:spTree>
    <p:extLst>
      <p:ext uri="{BB962C8B-B14F-4D97-AF65-F5344CB8AC3E}">
        <p14:creationId xmlns:p14="http://schemas.microsoft.com/office/powerpoint/2010/main" val="809278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Przeczytaj poniższe stwierdzenia i zastanów się, jak odnoszą się one do Twojej osoby.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dirty="0"/>
              <a:t>Mam prawo być sobą.</a:t>
            </a:r>
          </a:p>
          <a:p>
            <a:r>
              <a:rPr lang="pl-PL" dirty="0"/>
              <a:t>Jestem tak samo ważna jak inni ludzie.</a:t>
            </a:r>
          </a:p>
          <a:p>
            <a:r>
              <a:rPr lang="pl-PL" dirty="0"/>
              <a:t>Mam prawo popełniać błędy - nie popełnia ich tylko ten, kto nic nie robi.</a:t>
            </a:r>
          </a:p>
          <a:p>
            <a:r>
              <a:rPr lang="pl-PL" dirty="0"/>
              <a:t>Wolno mi wyrażać myśli, uczucia i pragnienia, o ile nie krzywdzę tym innych osób. Moje zdanie jest tak samo ważne, jak zdanie innych.</a:t>
            </a:r>
          </a:p>
          <a:p>
            <a:r>
              <a:rPr lang="pl-PL" dirty="0"/>
              <a:t>Mam prawo do własnego zdania.</a:t>
            </a:r>
          </a:p>
          <a:p>
            <a:r>
              <a:rPr lang="pl-PL" dirty="0"/>
              <a:t>Na asertywność nigdy nie jest za późno.</a:t>
            </a:r>
          </a:p>
          <a:p>
            <a:r>
              <a:rPr lang="pl-PL" dirty="0"/>
              <a:t>Mam prawo odmawiać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314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Przeczytaj poniższe stwierdzenia i zastanów się, jak odnoszą się one do Twojej osoby.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Nie muszę robić tak, jak chcą inni.</a:t>
            </a:r>
          </a:p>
          <a:p>
            <a:r>
              <a:rPr lang="pl-PL" dirty="0"/>
              <a:t>Potrafię powiedzieć to, co chcę.</a:t>
            </a:r>
          </a:p>
          <a:p>
            <a:r>
              <a:rPr lang="pl-PL" dirty="0"/>
              <a:t>Wolno mi nie zgadzać się z oceną innych.</a:t>
            </a:r>
          </a:p>
          <a:p>
            <a:r>
              <a:rPr lang="pl-PL" dirty="0"/>
              <a:t>Jestem w porządku nawet wtedy, gdy nie podobam się innym.</a:t>
            </a:r>
          </a:p>
          <a:p>
            <a:r>
              <a:rPr lang="pl-PL" dirty="0"/>
              <a:t>Jestem odpowiedzialny za to, co zrobię.</a:t>
            </a:r>
          </a:p>
          <a:p>
            <a:r>
              <a:rPr lang="pl-PL" dirty="0"/>
              <a:t>Mogę naprawić swoje błędy.	</a:t>
            </a:r>
          </a:p>
          <a:p>
            <a:r>
              <a:rPr lang="pl-PL" dirty="0"/>
              <a:t>Mogę zmienić to, z czego jestem niezadowolony.</a:t>
            </a:r>
          </a:p>
          <a:p>
            <a:r>
              <a:rPr lang="pl-PL" dirty="0"/>
              <a:t>Dokonam wiele małymi kroczkami.</a:t>
            </a:r>
          </a:p>
          <a:p>
            <a:r>
              <a:rPr lang="pl-PL" dirty="0"/>
              <a:t>Nie muszę zdobywać wszystkiego od razu.</a:t>
            </a:r>
          </a:p>
          <a:p>
            <a:r>
              <a:rPr lang="pl-PL" dirty="0"/>
              <a:t>Mam prawo dobrze myśleć o sobie.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9706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0823" y="1018419"/>
            <a:ext cx="10058400" cy="4885991"/>
          </a:xfrm>
        </p:spPr>
        <p:txBody>
          <a:bodyPr>
            <a:normAutofit fontScale="85000" lnSpcReduction="20000"/>
          </a:bodyPr>
          <a:lstStyle/>
          <a:p>
            <a:r>
              <a:rPr lang="pl-PL" sz="5700" b="1" dirty="0"/>
              <a:t>Jak stać się bardziej asertywnym</a:t>
            </a:r>
            <a:r>
              <a:rPr lang="pl-PL" sz="5700" b="1" dirty="0" smtClean="0"/>
              <a:t>?</a:t>
            </a:r>
          </a:p>
          <a:p>
            <a:endParaRPr lang="pl-PL" sz="4300" b="1" dirty="0"/>
          </a:p>
          <a:p>
            <a:r>
              <a:rPr lang="pl-PL" sz="2300" b="1" dirty="0"/>
              <a:t>1 Opis </a:t>
            </a:r>
            <a:r>
              <a:rPr lang="pl-PL" sz="2300" b="1" dirty="0" smtClean="0"/>
              <a:t>trudności</a:t>
            </a:r>
          </a:p>
          <a:p>
            <a:r>
              <a:rPr lang="pl-PL" sz="2300" dirty="0" smtClean="0"/>
              <a:t>Na </a:t>
            </a:r>
            <a:r>
              <a:rPr lang="pl-PL" sz="2300" dirty="0"/>
              <a:t>początku opisujesz problem, zdarzenie</a:t>
            </a:r>
            <a:r>
              <a:rPr lang="pl-PL" sz="2300" dirty="0" smtClean="0"/>
              <a:t>.</a:t>
            </a:r>
          </a:p>
          <a:p>
            <a:r>
              <a:rPr lang="pl-PL" sz="2300" b="1" dirty="0"/>
              <a:t>2 Odczucia</a:t>
            </a:r>
          </a:p>
          <a:p>
            <a:r>
              <a:rPr lang="pl-PL" sz="2300" dirty="0"/>
              <a:t>Asertywnie opowiedz o swoich odczuciach, emocjach</a:t>
            </a:r>
          </a:p>
          <a:p>
            <a:r>
              <a:rPr lang="pl-PL" sz="2300" b="1" dirty="0" smtClean="0"/>
              <a:t>3 Potrzeby</a:t>
            </a:r>
            <a:endParaRPr lang="pl-PL" sz="2300" b="1" dirty="0"/>
          </a:p>
          <a:p>
            <a:r>
              <a:rPr lang="pl-PL" sz="2300" dirty="0"/>
              <a:t>W tym kroku mów o tym, czego oczekujesz, jak chciałbyś być </a:t>
            </a:r>
            <a:r>
              <a:rPr lang="pl-PL" sz="2300" dirty="0" smtClean="0"/>
              <a:t>traktowany</a:t>
            </a:r>
          </a:p>
          <a:p>
            <a:r>
              <a:rPr lang="pl-PL" sz="2300" b="1" dirty="0"/>
              <a:t>4 Konsekwencje, korzyści</a:t>
            </a:r>
          </a:p>
          <a:p>
            <a:r>
              <a:rPr lang="pl-PL" sz="2300" dirty="0"/>
              <a:t>Opisz jakie korzyści osiągniesz Ty i druga osoba, jeśli te oczekiwania zostaną spełnione</a:t>
            </a:r>
            <a:r>
              <a:rPr lang="pl-PL" sz="2300" dirty="0" smtClean="0"/>
              <a:t>.</a:t>
            </a:r>
          </a:p>
          <a:p>
            <a:r>
              <a:rPr lang="pl-PL" sz="2300" dirty="0" smtClean="0"/>
              <a:t>Na podstawie tych kroków spróbuj wypełnić kartę pracy znajdującą się na następnej stronie.</a:t>
            </a:r>
            <a:endParaRPr lang="pl-PL" sz="23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0464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pl-PL" altLang="pl-PL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KARTA PRACY Nr 1:  Kłopotliwa asertywność</a:t>
            </a:r>
            <a:endParaRPr lang="pl-PL" altLang="pl-PL" sz="6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96897" y="1830706"/>
          <a:ext cx="5658531" cy="4047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967">
                  <a:extLst>
                    <a:ext uri="{9D8B030D-6E8A-4147-A177-3AD203B41FA5}">
                      <a16:colId xmlns:a16="http://schemas.microsoft.com/office/drawing/2014/main" val="41636545"/>
                    </a:ext>
                  </a:extLst>
                </a:gridCol>
                <a:gridCol w="1885967">
                  <a:extLst>
                    <a:ext uri="{9D8B030D-6E8A-4147-A177-3AD203B41FA5}">
                      <a16:colId xmlns:a16="http://schemas.microsoft.com/office/drawing/2014/main" val="1472942926"/>
                    </a:ext>
                  </a:extLst>
                </a:gridCol>
                <a:gridCol w="1886597">
                  <a:extLst>
                    <a:ext uri="{9D8B030D-6E8A-4147-A177-3AD203B41FA5}">
                      <a16:colId xmlns:a16="http://schemas.microsoft.com/office/drawing/2014/main" val="3140573798"/>
                    </a:ext>
                  </a:extLst>
                </a:gridCol>
              </a:tblGrid>
              <a:tr h="816643"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Obszar trudności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Główne przyczyny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Proponowane sposoby pokonywania trudności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3978061692"/>
                  </a:ext>
                </a:extLst>
              </a:tr>
              <a:tr h="1068694"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1206186407"/>
                  </a:ext>
                </a:extLst>
              </a:tr>
              <a:tr h="1068694"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1809458833"/>
                  </a:ext>
                </a:extLst>
              </a:tr>
              <a:tr h="1068694"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3693090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201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Dlaczego nie jesteśmy asertywni?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141825"/>
            <a:ext cx="10058400" cy="4023360"/>
          </a:xfrm>
        </p:spPr>
        <p:txBody>
          <a:bodyPr/>
          <a:lstStyle/>
          <a:p>
            <a:r>
              <a:rPr lang="pl-PL" sz="2400" dirty="0"/>
              <a:t>Skoro wiemy już, że asertywność to najlepsza opcja, to dlaczego przychodzi nam ona z takim trudem?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Bycie </a:t>
            </a:r>
            <a:r>
              <a:rPr lang="pl-PL" sz="2400" dirty="0"/>
              <a:t>agresywnym daje nam poczucie siły, buduje autorytet. </a:t>
            </a:r>
            <a:endParaRPr lang="pl-PL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Wolimy </a:t>
            </a:r>
            <a:r>
              <a:rPr lang="pl-PL" sz="2400" dirty="0"/>
              <a:t>być ulegli. Nie ryzykujemy wtedy, że ktoś uzna nas za leniwych. </a:t>
            </a:r>
            <a:endParaRPr lang="pl-PL" sz="24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1554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Jak </a:t>
            </a:r>
            <a:r>
              <a:rPr lang="pl-PL" b="1" dirty="0" smtClean="0"/>
              <a:t>wzmocnić </a:t>
            </a:r>
            <a:r>
              <a:rPr lang="pl-PL" b="1" dirty="0"/>
              <a:t>asertywność</a:t>
            </a:r>
            <a:r>
              <a:rPr lang="pl-PL" b="1" dirty="0" smtClean="0"/>
              <a:t>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Ceń siebie</a:t>
            </a:r>
          </a:p>
          <a:p>
            <a:r>
              <a:rPr lang="pl-PL" dirty="0"/>
              <a:t>Uzgodnij sam ze sobą jakie są Twoje długoterminowe cele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Mów </a:t>
            </a:r>
            <a:r>
              <a:rPr lang="pl-PL" b="1" dirty="0"/>
              <a:t>o swoich potrzebach</a:t>
            </a:r>
          </a:p>
          <a:p>
            <a:r>
              <a:rPr lang="pl-PL" dirty="0"/>
              <a:t>Jeśli jesteś pewien, że to o co prosisz, jest potrzebne i przemyślane, to nie możesz mieć obaw o tym powiedzieć</a:t>
            </a:r>
            <a:r>
              <a:rPr lang="pl-PL" dirty="0" smtClean="0"/>
              <a:t>.</a:t>
            </a:r>
          </a:p>
          <a:p>
            <a:r>
              <a:rPr lang="pl-PL" b="1" dirty="0"/>
              <a:t>Empatia</a:t>
            </a:r>
          </a:p>
          <a:p>
            <a:r>
              <a:rPr lang="pl-PL" dirty="0"/>
              <a:t>Nie zapominaj w tym wszystkim o byciu empatycznym. Ćwicząc asertywność. Pytaj, co inni sądzą na dany temat. Pozwól wyrazić im emocje i odczucia, a potem podaj powód swojej prośby. </a:t>
            </a:r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5999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Pamiętaj!</a:t>
            </a:r>
            <a:br>
              <a:rPr lang="pl-PL" b="1" dirty="0" smtClean="0"/>
            </a:br>
            <a:r>
              <a:rPr lang="pl-PL" b="1" dirty="0" smtClean="0"/>
              <a:t>Powiedzenie samego </a:t>
            </a:r>
            <a:r>
              <a:rPr lang="pl-PL" b="1" i="1" dirty="0" smtClean="0"/>
              <a:t>„nie” </a:t>
            </a:r>
            <a:r>
              <a:rPr lang="pl-PL" b="1" dirty="0" smtClean="0"/>
              <a:t>to jeszcze nie asertywność.</a:t>
            </a:r>
            <a:endParaRPr lang="pl-PL" b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187" y="1985554"/>
            <a:ext cx="4127978" cy="420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25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3693" y="1786279"/>
            <a:ext cx="11315700" cy="3416300"/>
          </a:xfrm>
        </p:spPr>
        <p:txBody>
          <a:bodyPr/>
          <a:lstStyle/>
          <a:p>
            <a:r>
              <a:rPr lang="pl-PL" i="1" dirty="0"/>
              <a:t>Dziękuję za uwagę.</a:t>
            </a:r>
          </a:p>
          <a:p>
            <a:r>
              <a:rPr lang="pl-PL" dirty="0" smtClean="0"/>
              <a:t>Wszelkie </a:t>
            </a:r>
            <a:r>
              <a:rPr lang="pl-PL" dirty="0"/>
              <a:t>pytania proszę kierować na adres kedzierska-woźniak@wp.pl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6666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1708" y="408667"/>
            <a:ext cx="10515600" cy="1325563"/>
          </a:xfrm>
        </p:spPr>
        <p:txBody>
          <a:bodyPr>
            <a:normAutofit/>
          </a:bodyPr>
          <a:lstStyle/>
          <a:p>
            <a:r>
              <a:rPr lang="pl-PL" sz="1800" b="1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018276" y="2219046"/>
            <a:ext cx="10363826" cy="3424107"/>
          </a:xfrm>
        </p:spPr>
        <p:txBody>
          <a:bodyPr>
            <a:normAutofit/>
          </a:bodyPr>
          <a:lstStyle/>
          <a:p>
            <a:r>
              <a:rPr lang="pl-PL" sz="1400" i="1" dirty="0" smtClean="0"/>
              <a:t>B</a:t>
            </a:r>
            <a:r>
              <a:rPr lang="pl-PL" sz="1400" i="1" dirty="0"/>
              <a:t>. </a:t>
            </a:r>
            <a:r>
              <a:rPr lang="pl-PL" sz="1400" i="1" dirty="0" err="1"/>
              <a:t>Wojciszke</a:t>
            </a:r>
            <a:r>
              <a:rPr lang="pl-PL" sz="1400" i="1" dirty="0"/>
              <a:t> „Psychologia społeczna”</a:t>
            </a:r>
          </a:p>
          <a:p>
            <a:r>
              <a:rPr lang="pl-PL" sz="1400" i="1" dirty="0"/>
              <a:t>E. Aronson „Psychologia społeczna. Serce i umysł</a:t>
            </a:r>
            <a:r>
              <a:rPr lang="pl-PL" sz="1400" i="1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414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Komunikacja i sposoby komunikacja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272454"/>
            <a:ext cx="10058400" cy="4023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400" b="1" dirty="0" smtClean="0"/>
              <a:t>Komunikacja to nadawanie i odbieranie informacji. Muszą więc istnieć nadawca i odbiorca komunikatu, a także język, za pomocą którego informacja jest przekazywana.</a:t>
            </a:r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b="1" dirty="0" smtClean="0"/>
              <a:t>Sposoby komunikacji </a:t>
            </a:r>
            <a:r>
              <a:rPr lang="pl-PL" sz="2400" dirty="0" smtClean="0"/>
              <a:t>– to przekaz werbalny (za pomocą słów) i niewerbalny (za pomocą mowy ciała)</a:t>
            </a:r>
          </a:p>
          <a:p>
            <a:pPr algn="ctr">
              <a:buNone/>
            </a:pPr>
            <a:r>
              <a:rPr lang="pl-PL" dirty="0" smtClean="0"/>
              <a:t> </a:t>
            </a:r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0944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4297" y="580753"/>
            <a:ext cx="7763510" cy="1944688"/>
          </a:xfrm>
        </p:spPr>
        <p:txBody>
          <a:bodyPr anchor="ctr"/>
          <a:lstStyle/>
          <a:p>
            <a:pPr algn="ctr"/>
            <a:r>
              <a:rPr lang="pl-PL" altLang="pl-PL" sz="4000" b="1" dirty="0" smtClean="0"/>
              <a:t>KOMUNIKACJA INTERPERSONALNA</a:t>
            </a:r>
            <a:r>
              <a:rPr lang="pl-PL" altLang="pl-PL" sz="4000" dirty="0"/>
              <a:t/>
            </a:r>
            <a:br>
              <a:rPr lang="pl-PL" altLang="pl-PL" sz="4000" dirty="0"/>
            </a:br>
            <a:endParaRPr lang="pl-PL" altLang="pl-PL" sz="3600" i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446" y="2943498"/>
            <a:ext cx="8325212" cy="3240088"/>
          </a:xfrm>
        </p:spPr>
        <p:txBody>
          <a:bodyPr/>
          <a:lstStyle/>
          <a:p>
            <a:pPr marL="457200" indent="-457200" algn="ctr"/>
            <a:r>
              <a:rPr lang="pl-PL" altLang="pl-PL" sz="3500" b="1" dirty="0"/>
              <a:t>	</a:t>
            </a:r>
            <a:r>
              <a:rPr lang="pl-PL" altLang="pl-PL" sz="2200" b="1" dirty="0" smtClean="0"/>
              <a:t>Komunikacja interpersonalna </a:t>
            </a:r>
            <a:r>
              <a:rPr lang="pl-PL" altLang="pl-PL" sz="2200" b="1" dirty="0" smtClean="0"/>
              <a:t>(międzyosobowa) </a:t>
            </a:r>
            <a:r>
              <a:rPr lang="pl-PL" altLang="pl-PL" sz="2200" b="1" dirty="0"/>
              <a:t>polega na wykorzystaniu trzech elementów:</a:t>
            </a:r>
          </a:p>
          <a:p>
            <a:pPr marL="457200" indent="-457200" algn="just"/>
            <a:endParaRPr lang="pl-PL" altLang="pl-PL" sz="2200" b="1" dirty="0"/>
          </a:p>
          <a:p>
            <a:pPr marL="457200" indent="-457200" algn="ctr">
              <a:buFontTx/>
              <a:buChar char="-"/>
            </a:pPr>
            <a:r>
              <a:rPr lang="pl-PL" altLang="pl-PL" sz="2200" b="1" dirty="0"/>
              <a:t>Słów (treści)</a:t>
            </a:r>
          </a:p>
          <a:p>
            <a:pPr marL="457200" indent="-457200" algn="ctr">
              <a:buFontTx/>
              <a:buChar char="-"/>
            </a:pPr>
            <a:r>
              <a:rPr lang="pl-PL" altLang="pl-PL" sz="2200" b="1" dirty="0"/>
              <a:t>Sposobu mówienia</a:t>
            </a:r>
          </a:p>
          <a:p>
            <a:pPr marL="457200" indent="-457200" algn="ctr">
              <a:buFontTx/>
              <a:buChar char="-"/>
            </a:pPr>
            <a:r>
              <a:rPr lang="pl-PL" altLang="pl-PL" sz="2200" b="1" dirty="0"/>
              <a:t>Mowy ciała</a:t>
            </a:r>
          </a:p>
          <a:p>
            <a:pPr marL="457200" indent="-457200" algn="just"/>
            <a:endParaRPr lang="pl-PL" altLang="pl-PL" sz="2200" dirty="0"/>
          </a:p>
        </p:txBody>
      </p:sp>
    </p:spTree>
    <p:extLst>
      <p:ext uri="{BB962C8B-B14F-4D97-AF65-F5344CB8AC3E}">
        <p14:creationId xmlns:p14="http://schemas.microsoft.com/office/powerpoint/2010/main" val="14595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74803" y="585521"/>
            <a:ext cx="3666309" cy="825887"/>
          </a:xfrm>
        </p:spPr>
        <p:txBody>
          <a:bodyPr/>
          <a:lstStyle/>
          <a:p>
            <a:r>
              <a:rPr lang="pl-PL" b="1" dirty="0" smtClean="0">
                <a:solidFill>
                  <a:schemeClr val="accent2">
                    <a:lumMod val="50000"/>
                  </a:schemeClr>
                </a:solidFill>
              </a:rPr>
              <a:t>Komunikacja</a:t>
            </a:r>
            <a:endParaRPr lang="pl-PL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881158" y="207167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accent2">
                    <a:lumMod val="50000"/>
                  </a:schemeClr>
                </a:solidFill>
              </a:rPr>
              <a:t>Werbalna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2238348" y="2906712"/>
            <a:ext cx="4040188" cy="3951288"/>
          </a:xfrm>
        </p:spPr>
        <p:txBody>
          <a:bodyPr/>
          <a:lstStyle/>
          <a:p>
            <a:r>
              <a:rPr lang="pl-PL" dirty="0" smtClean="0"/>
              <a:t>Wypowiadane słowa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6096001" y="2071678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accent2">
                    <a:lumMod val="50000"/>
                  </a:schemeClr>
                </a:solidFill>
              </a:rPr>
              <a:t>Niewerbalna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6626226" y="2906712"/>
            <a:ext cx="4041775" cy="3951288"/>
          </a:xfrm>
        </p:spPr>
        <p:txBody>
          <a:bodyPr/>
          <a:lstStyle/>
          <a:p>
            <a:r>
              <a:rPr lang="pl-PL" dirty="0" smtClean="0"/>
              <a:t>Sposób mówienia</a:t>
            </a:r>
          </a:p>
          <a:p>
            <a:r>
              <a:rPr lang="pl-PL" dirty="0" smtClean="0"/>
              <a:t>Postawa ciała</a:t>
            </a:r>
          </a:p>
          <a:p>
            <a:r>
              <a:rPr lang="pl-PL" dirty="0" smtClean="0"/>
              <a:t>Mimika twarzy</a:t>
            </a:r>
          </a:p>
          <a:p>
            <a:r>
              <a:rPr lang="pl-PL" dirty="0" smtClean="0"/>
              <a:t>Gesty i gestykulacja</a:t>
            </a:r>
          </a:p>
          <a:p>
            <a:r>
              <a:rPr lang="pl-PL" dirty="0" smtClean="0"/>
              <a:t>Odległość od drugiej osoby</a:t>
            </a:r>
          </a:p>
          <a:p>
            <a:r>
              <a:rPr lang="pl-PL" dirty="0" smtClean="0"/>
              <a:t>Ton głosu</a:t>
            </a:r>
          </a:p>
          <a:p>
            <a:r>
              <a:rPr lang="pl-PL" dirty="0" smtClean="0"/>
              <a:t>Sposób w jaki: stoimy, siedzimy</a:t>
            </a:r>
          </a:p>
          <a:p>
            <a:r>
              <a:rPr lang="pl-PL" dirty="0" smtClean="0"/>
              <a:t>Wygląd zewnętrzny</a:t>
            </a:r>
          </a:p>
        </p:txBody>
      </p:sp>
      <p:cxnSp>
        <p:nvCxnSpPr>
          <p:cNvPr id="9" name="Łącznik prosty ze strzałką 8"/>
          <p:cNvCxnSpPr>
            <a:endCxn id="4" idx="0"/>
          </p:cNvCxnSpPr>
          <p:nvPr/>
        </p:nvCxnSpPr>
        <p:spPr>
          <a:xfrm rot="10800000" flipV="1">
            <a:off x="3901252" y="1357298"/>
            <a:ext cx="140893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6596066" y="1357298"/>
            <a:ext cx="135732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5" name="Picture 1" descr="C:\Users\Biszop\Desktop\15742_banner_700x3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1223" y="3871645"/>
            <a:ext cx="4697590" cy="22145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06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Asertywność i zachowanie asertywne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/>
              <a:t>Asertywność</a:t>
            </a:r>
            <a:r>
              <a:rPr lang="pl-PL" dirty="0"/>
              <a:t> – </a:t>
            </a:r>
            <a:r>
              <a:rPr lang="pl-PL" i="1" dirty="0"/>
              <a:t>to umiejętność pełnego wyrażania siebie w kontakcie z innymi osobami. Zachowanie asertywne oznacza bezpośrednie, uczciwe i stanowcze wyrażanie swoich uczuć, postaw, opinii lub pragnień w sposób respektujący uczucia, postawy, opinie, prawa i pragnienia drugiej osoby.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519" y="2895552"/>
            <a:ext cx="5042807" cy="343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Zachowanie asertywne, a zachowanie agresywne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054740"/>
            <a:ext cx="10058400" cy="4023360"/>
          </a:xfrm>
        </p:spPr>
        <p:txBody>
          <a:bodyPr/>
          <a:lstStyle/>
          <a:p>
            <a:r>
              <a:rPr lang="pl-PL" sz="2800" i="1" dirty="0"/>
              <a:t>Zachowanie asertywne rożni się od zachowania agresywnego tym, że oznacza korzystanie z osobistych praw bez naruszania praw innych. </a:t>
            </a:r>
            <a:endParaRPr lang="pl-PL" sz="2800" i="1" dirty="0" smtClean="0"/>
          </a:p>
          <a:p>
            <a:r>
              <a:rPr lang="pl-PL" sz="2800" i="1" dirty="0" smtClean="0"/>
              <a:t>Różni </a:t>
            </a:r>
            <a:r>
              <a:rPr lang="pl-PL" sz="2800" i="1" dirty="0"/>
              <a:t>się też od zachowania uległego tym, iż zakłada działanie zgodne z własnym interesem oraz stanowczą obronę siebie i swoich praw – bez nieuzasadnionego poczucia lęku i winy.</a:t>
            </a: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857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Asertywność / Agresja / </a:t>
            </a:r>
            <a:r>
              <a:rPr lang="pl-PL" b="1" dirty="0" smtClean="0"/>
              <a:t>Uległość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Asertywność to w najprostszych słowach pewna zdolność komunikacji. </a:t>
            </a:r>
            <a:endParaRPr lang="pl-PL" sz="2400" dirty="0" smtClean="0"/>
          </a:p>
          <a:p>
            <a:r>
              <a:rPr lang="pl-PL" sz="2400" dirty="0" smtClean="0"/>
              <a:t>To </a:t>
            </a:r>
            <a:r>
              <a:rPr lang="pl-PL" sz="2400" dirty="0"/>
              <a:t>znajdywanie balansu między postawą agresywną a uległością.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788" y="2912970"/>
            <a:ext cx="5042807" cy="343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6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067" y="683215"/>
            <a:ext cx="8715375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43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Krytyka i konstruktywna krytyka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Krytyka (łac. </a:t>
            </a:r>
            <a:r>
              <a:rPr lang="pl-PL" i="1" dirty="0" err="1">
                <a:solidFill>
                  <a:schemeClr val="tx1"/>
                </a:solidFill>
              </a:rPr>
              <a:t>criticus</a:t>
            </a:r>
            <a:r>
              <a:rPr lang="pl-PL" dirty="0">
                <a:solidFill>
                  <a:schemeClr val="tx1"/>
                </a:solidFill>
              </a:rPr>
              <a:t> – osądzający) – </a:t>
            </a:r>
            <a:r>
              <a:rPr lang="pl-PL" dirty="0" smtClean="0">
                <a:solidFill>
                  <a:schemeClr val="tx1"/>
                </a:solidFill>
              </a:rPr>
              <a:t>to analiza </a:t>
            </a:r>
            <a:r>
              <a:rPr lang="pl-PL" dirty="0">
                <a:solidFill>
                  <a:schemeClr val="tx1"/>
                </a:solidFill>
              </a:rPr>
              <a:t>i ocena dobrych i złych stron z punktu widzenia określonych wartości (np. praktycznych, etycznych, poznawczych, naukowych, estetycznych, poprawnych) jako niezbędny element myślenia. </a:t>
            </a:r>
            <a:endParaRPr lang="pl-PL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Konstruktywna krytyka – rodzaj krytyki, która charakteryzuje się tym, że osoba krytykująca przedstawia lub sugeruje jednocześnie sposób lub sposoby rozwiązania problemu poddanego krytyce.</a:t>
            </a:r>
            <a:endParaRPr lang="pl-PL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i="1" dirty="0" smtClean="0"/>
          </a:p>
          <a:p>
            <a:r>
              <a:rPr lang="pl-PL" i="1" dirty="0" smtClean="0"/>
              <a:t>Co </a:t>
            </a:r>
            <a:r>
              <a:rPr lang="pl-PL" i="1" dirty="0" smtClean="0"/>
              <a:t>jest dla Ciebie</a:t>
            </a:r>
            <a:r>
              <a:rPr lang="pl-PL" i="1" dirty="0" smtClean="0"/>
              <a:t> </a:t>
            </a:r>
            <a:r>
              <a:rPr lang="pl-PL" i="1" dirty="0"/>
              <a:t>łatwiejsze – </a:t>
            </a:r>
            <a:r>
              <a:rPr lang="pl-PL" i="1" dirty="0" smtClean="0"/>
              <a:t>wyrażanie, </a:t>
            </a:r>
            <a:r>
              <a:rPr lang="pl-PL" i="1" dirty="0"/>
              <a:t>czy przyjmowanie krytyki </a:t>
            </a:r>
            <a:r>
              <a:rPr lang="pl-PL" i="1" dirty="0" smtClean="0"/>
              <a:t>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02336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</TotalTime>
  <Words>786</Words>
  <Application>Microsoft Office PowerPoint</Application>
  <PresentationFormat>Panoramiczny</PresentationFormat>
  <Paragraphs>109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Retrospekcja</vt:lpstr>
      <vt:lpstr>Zajęcia podnoszące kompetencje emocjonalno-społeczne</vt:lpstr>
      <vt:lpstr>Komunikacja i sposoby komunikacja</vt:lpstr>
      <vt:lpstr>KOMUNIKACJA INTERPERSONALNA </vt:lpstr>
      <vt:lpstr>Komunikacja</vt:lpstr>
      <vt:lpstr>Asertywność i zachowanie asertywne</vt:lpstr>
      <vt:lpstr>Zachowanie asertywne, a zachowanie agresywne </vt:lpstr>
      <vt:lpstr>Asertywność / Agresja / Uległość</vt:lpstr>
      <vt:lpstr>Prezentacja programu PowerPoint</vt:lpstr>
      <vt:lpstr>Krytyka i konstruktywna krytyka</vt:lpstr>
      <vt:lpstr>Przeczytaj poniższe stwierdzenia i zastanów się, jak odnoszą się one do Twojej osoby.</vt:lpstr>
      <vt:lpstr>Przeczytaj poniższe stwierdzenia i zastanów się, jak odnoszą się one do Twojej osoby.</vt:lpstr>
      <vt:lpstr>Prezentacja programu PowerPoint</vt:lpstr>
      <vt:lpstr>KARTA PRACY Nr 1:  Kłopotliwa asertywność</vt:lpstr>
      <vt:lpstr>Dlaczego nie jesteśmy asertywni?</vt:lpstr>
      <vt:lpstr>Jak wzmocnić asertywność?</vt:lpstr>
      <vt:lpstr>Pamiętaj! Powiedzenie samego „nie” to jeszcze nie asertywność.</vt:lpstr>
      <vt:lpstr>Prezentacja programu PowerPoint</vt:lpstr>
      <vt:lpstr>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podnoszące kompetencje emocjonalno-społeczne</dc:title>
  <dc:creator>Admin</dc:creator>
  <cp:lastModifiedBy>Admin</cp:lastModifiedBy>
  <cp:revision>17</cp:revision>
  <dcterms:created xsi:type="dcterms:W3CDTF">2020-04-29T09:23:38Z</dcterms:created>
  <dcterms:modified xsi:type="dcterms:W3CDTF">2020-05-25T12:10:55Z</dcterms:modified>
</cp:coreProperties>
</file>