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8" r:id="rId6"/>
    <p:sldId id="265" r:id="rId7"/>
    <p:sldId id="266" r:id="rId8"/>
    <p:sldId id="267" r:id="rId9"/>
    <p:sldId id="264" r:id="rId10"/>
    <p:sldId id="262" r:id="rId11"/>
    <p:sldId id="269" r:id="rId12"/>
    <p:sldId id="271" r:id="rId13"/>
    <p:sldId id="270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F6AF-7F3D-4337-A5EA-246B59DAED8C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2D5A-437F-424D-AB30-B6BE2F4BB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42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F6AF-7F3D-4337-A5EA-246B59DAED8C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2D5A-437F-424D-AB30-B6BE2F4BB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05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F6AF-7F3D-4337-A5EA-246B59DAED8C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2D5A-437F-424D-AB30-B6BE2F4BB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44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halk_Line_Box_10x7.png"/>
          <p:cNvPicPr/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297656" y="4777383"/>
            <a:ext cx="11572875" cy="16430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45344" y="4875609"/>
            <a:ext cx="10501313" cy="669727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3375" b="1" cap="all" spc="27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Tekst tytułowy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845344" y="5500688"/>
            <a:ext cx="10501313" cy="8483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2531" cap="all" spc="202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Treść - poziom 1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2531" cap="all" spc="202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Treść - poziom 2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2531" cap="all" spc="202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Treść - poziom 3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2531" cap="all" spc="202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Treść - poziom 4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2531" cap="all" spc="202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53872125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2572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845344" y="446485"/>
            <a:ext cx="10501313" cy="1826357"/>
          </a:xfrm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3375" b="1" cap="all" spc="27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Tekst tytułowy</a:t>
            </a:r>
          </a:p>
        </p:txBody>
      </p:sp>
    </p:spTree>
    <p:extLst>
      <p:ext uri="{BB962C8B-B14F-4D97-AF65-F5344CB8AC3E}">
        <p14:creationId xmlns:p14="http://schemas.microsoft.com/office/powerpoint/2010/main" val="342010768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0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F6AF-7F3D-4337-A5EA-246B59DAED8C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2D5A-437F-424D-AB30-B6BE2F4BB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78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F6AF-7F3D-4337-A5EA-246B59DAED8C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2D5A-437F-424D-AB30-B6BE2F4BB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25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F6AF-7F3D-4337-A5EA-246B59DAED8C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2D5A-437F-424D-AB30-B6BE2F4BB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144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F6AF-7F3D-4337-A5EA-246B59DAED8C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2D5A-437F-424D-AB30-B6BE2F4BB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48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F6AF-7F3D-4337-A5EA-246B59DAED8C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2D5A-437F-424D-AB30-B6BE2F4BB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07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F6AF-7F3D-4337-A5EA-246B59DAED8C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2D5A-437F-424D-AB30-B6BE2F4BB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34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F6AF-7F3D-4337-A5EA-246B59DAED8C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2D5A-437F-424D-AB30-B6BE2F4BB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35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F6AF-7F3D-4337-A5EA-246B59DAED8C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2D5A-437F-424D-AB30-B6BE2F4BB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84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EF6AF-7F3D-4337-A5EA-246B59DAED8C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C2D5A-437F-424D-AB30-B6BE2F4BB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1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43991">
              <a:defRPr sz="4600" b="0" spc="300">
                <a:effectLst>
                  <a:outerShdw blurRad="25400" dist="19304" dir="5520000" rotWithShape="0">
                    <a:srgbClr val="FFFFFF">
                      <a:alpha val="72000"/>
                    </a:srgbClr>
                  </a:outerShdw>
                </a:effectLst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pl-PL" sz="4400" b="1" dirty="0"/>
              <a:t>Zajęcia podnoszące kompetencje emocjonalno-społeczne</a:t>
            </a:r>
            <a:endParaRPr sz="4000" cap="all" spc="211" dirty="0">
              <a:solidFill>
                <a:srgbClr val="3E3B39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Temat: Motyw społeczny - samoocena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065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 idx="4294967295"/>
          </p:nvPr>
        </p:nvSpPr>
        <p:spPr>
          <a:xfrm>
            <a:off x="2158008" y="446484"/>
            <a:ext cx="7875984" cy="1205508"/>
          </a:xfrm>
          <a:prstGeom prst="rect">
            <a:avLst/>
          </a:prstGeom>
        </p:spPr>
        <p:txBody>
          <a:bodyPr/>
          <a:lstStyle>
            <a:lvl1pPr algn="ctr">
              <a:defRPr sz="5300" b="0" spc="400"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726" b="1" cap="all" spc="281" dirty="0" err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Zbyt</a:t>
            </a:r>
            <a:r>
              <a:rPr sz="3726" b="1" cap="all" spc="281" dirty="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 </a:t>
            </a:r>
            <a:r>
              <a:rPr sz="3726" b="1" cap="all" spc="281" dirty="0" err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wysoka</a:t>
            </a:r>
            <a:r>
              <a:rPr sz="3726" b="1" cap="all" spc="281" dirty="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 </a:t>
            </a:r>
            <a:r>
              <a:rPr sz="3726" b="1" cap="all" spc="281" dirty="0" err="1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samoocena</a:t>
            </a:r>
            <a:endParaRPr sz="3726" b="1" cap="all" spc="281" dirty="0">
              <a:solidFill>
                <a:srgbClr val="3E3B39"/>
              </a:solidFill>
              <a:effectLst>
                <a:outerShdw blurRad="25400" dist="25400" dir="5520000" rotWithShape="0">
                  <a:srgbClr val="FFFFFF">
                    <a:alpha val="72000"/>
                  </a:srgbClr>
                </a:outerShdw>
              </a:effectLst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body" idx="4294967295"/>
          </p:nvPr>
        </p:nvSpPr>
        <p:spPr>
          <a:xfrm>
            <a:off x="3654854" y="1651992"/>
            <a:ext cx="4530353" cy="419695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953" i="1" dirty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„</a:t>
            </a:r>
            <a:r>
              <a:rPr sz="2953" i="1" dirty="0" err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Nie</a:t>
            </a:r>
            <a:r>
              <a:rPr sz="2953" i="1" dirty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953" i="1" dirty="0" err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pragnij</a:t>
            </a:r>
            <a:r>
              <a:rPr sz="2953" i="1" dirty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953" i="1" dirty="0" err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być</a:t>
            </a:r>
            <a:r>
              <a:rPr sz="2953" i="1" dirty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953" i="1" dirty="0" err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lepszy</a:t>
            </a:r>
            <a:r>
              <a:rPr sz="2953" i="1" dirty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od </a:t>
            </a:r>
            <a:r>
              <a:rPr sz="2953" i="1" dirty="0" err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innych</a:t>
            </a:r>
            <a:r>
              <a:rPr sz="2953" i="1" dirty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, </a:t>
            </a:r>
            <a:r>
              <a:rPr sz="2953" i="1" dirty="0" err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najpierw</a:t>
            </a:r>
            <a:r>
              <a:rPr sz="2953" i="1" dirty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953" i="1" dirty="0" err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bądź</a:t>
            </a:r>
            <a:r>
              <a:rPr sz="2953" i="1" dirty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953" i="1" dirty="0" err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samym</a:t>
            </a:r>
            <a:r>
              <a:rPr sz="2953" i="1" dirty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953" i="1" dirty="0" err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sobą</a:t>
            </a:r>
            <a:r>
              <a:rPr sz="2953" i="1" dirty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„</a:t>
            </a:r>
            <a:endParaRPr sz="2953" i="1" dirty="0"/>
          </a:p>
          <a:p>
            <a:pPr marL="0" indent="0" algn="ctr">
              <a:buNone/>
              <a:defRPr sz="1800">
                <a:solidFill>
                  <a:srgbClr val="000000"/>
                </a:solidFill>
                <a:effectLst/>
              </a:defRPr>
            </a:pPr>
            <a:endParaRPr sz="2953" dirty="0"/>
          </a:p>
          <a:p>
            <a:pPr marL="0" indent="0" algn="ctr"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531" dirty="0" err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Fiodor</a:t>
            </a:r>
            <a:r>
              <a:rPr sz="2531" dirty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531" dirty="0" err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Dostojewski</a:t>
            </a:r>
            <a:endParaRPr sz="2531" dirty="0"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1279100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Dlaczego człowiek dąży do wysokiej samooceny?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Ludziom zależy na tym, by dobrze o sobie myśleć. </a:t>
            </a:r>
            <a:endParaRPr lang="pl-PL" dirty="0" smtClean="0"/>
          </a:p>
          <a:p>
            <a:r>
              <a:rPr lang="pl-PL" i="1" dirty="0" smtClean="0"/>
              <a:t>Dlaczego</a:t>
            </a:r>
            <a:r>
              <a:rPr lang="pl-PL" i="1" dirty="0"/>
              <a:t>? </a:t>
            </a:r>
            <a:endParaRPr lang="pl-PL" i="1" dirty="0" smtClean="0"/>
          </a:p>
          <a:p>
            <a:r>
              <a:rPr lang="pl-PL" dirty="0" smtClean="0"/>
              <a:t>Pozytywna </a:t>
            </a:r>
            <a:r>
              <a:rPr lang="pl-PL" dirty="0"/>
              <a:t>samoocena jest dla jednostki pożyteczna, bo przyczynia się do osiągania ambitnych celów i mobilizuje do działania.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047" y="4033120"/>
            <a:ext cx="3501408" cy="26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1110" y="837045"/>
            <a:ext cx="11315700" cy="3416300"/>
          </a:xfrm>
        </p:spPr>
        <p:txBody>
          <a:bodyPr/>
          <a:lstStyle/>
          <a:p>
            <a:r>
              <a:rPr lang="pl-PL" i="1" dirty="0"/>
              <a:t>Dziękuję za uwagę.</a:t>
            </a:r>
          </a:p>
          <a:p>
            <a:r>
              <a:rPr lang="pl-PL" dirty="0" smtClean="0"/>
              <a:t>Wszelkie </a:t>
            </a:r>
            <a:r>
              <a:rPr lang="pl-PL" dirty="0"/>
              <a:t>pytania proszę kierować na adres kedzierska-woźniak@wp.pl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716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5583" y="722176"/>
            <a:ext cx="10515600" cy="1325563"/>
          </a:xfrm>
        </p:spPr>
        <p:txBody>
          <a:bodyPr>
            <a:normAutofit/>
          </a:bodyPr>
          <a:lstStyle/>
          <a:p>
            <a:r>
              <a:rPr lang="pl-PL" sz="1800" b="1" dirty="0"/>
              <a:t>Bibliografia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22482" y="1827160"/>
            <a:ext cx="10363826" cy="3424107"/>
          </a:xfrm>
        </p:spPr>
        <p:txBody>
          <a:bodyPr>
            <a:normAutofit/>
          </a:bodyPr>
          <a:lstStyle/>
          <a:p>
            <a:r>
              <a:rPr lang="pl-PL" sz="1400" i="1" dirty="0" smtClean="0"/>
              <a:t>B</a:t>
            </a:r>
            <a:r>
              <a:rPr lang="pl-PL" sz="1400" i="1" dirty="0"/>
              <a:t>. </a:t>
            </a:r>
            <a:r>
              <a:rPr lang="pl-PL" sz="1400" i="1" dirty="0" err="1"/>
              <a:t>Wojciszke</a:t>
            </a:r>
            <a:r>
              <a:rPr lang="pl-PL" sz="1400" i="1" dirty="0"/>
              <a:t> „Psychologia społeczna”</a:t>
            </a:r>
          </a:p>
          <a:p>
            <a:r>
              <a:rPr lang="pl-PL" sz="1400" i="1" dirty="0"/>
              <a:t>E. Aronson „Psychologia społeczna. Serce i umysł</a:t>
            </a:r>
            <a:r>
              <a:rPr lang="pl-PL" sz="1400" i="1" dirty="0" smtClean="0"/>
              <a:t>”</a:t>
            </a:r>
          </a:p>
          <a:p>
            <a:r>
              <a:rPr lang="pl-PL" altLang="pl-PL" sz="1400" i="1" dirty="0"/>
              <a:t>J.E. </a:t>
            </a:r>
            <a:r>
              <a:rPr lang="pl-PL" altLang="pl-PL" sz="1400" i="1" dirty="0" err="1" smtClean="0"/>
              <a:t>Karney</a:t>
            </a:r>
            <a:r>
              <a:rPr lang="pl-PL" altLang="pl-PL" sz="1400" i="1" dirty="0" smtClean="0"/>
              <a:t> „</a:t>
            </a:r>
            <a:r>
              <a:rPr lang="pl-PL" sz="1400" i="1" dirty="0" smtClean="0"/>
              <a:t>Człowiek </a:t>
            </a:r>
            <a:r>
              <a:rPr lang="pl-PL" sz="1400" i="1" dirty="0"/>
              <a:t>i </a:t>
            </a:r>
            <a:r>
              <a:rPr lang="pl-PL" sz="1400" i="1" dirty="0" smtClean="0"/>
              <a:t>praca: </a:t>
            </a:r>
            <a:r>
              <a:rPr lang="pl-PL" sz="1400" i="1" dirty="0"/>
              <a:t>wybrane zagadnienia z psychologii i pedagogiki </a:t>
            </a:r>
            <a:r>
              <a:rPr lang="pl-PL" sz="1400" i="1" dirty="0" smtClean="0"/>
              <a:t>pracy”</a:t>
            </a:r>
            <a:endParaRPr lang="pl-PL" sz="1400" i="1" dirty="0"/>
          </a:p>
        </p:txBody>
      </p:sp>
    </p:spTree>
    <p:extLst>
      <p:ext uri="{BB962C8B-B14F-4D97-AF65-F5344CB8AC3E}">
        <p14:creationId xmlns:p14="http://schemas.microsoft.com/office/powerpoint/2010/main" val="318488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Co to jest samoocena?</a:t>
            </a:r>
            <a:endParaRPr lang="pl-PL" dirty="0"/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347446" y="1537985"/>
            <a:ext cx="7272554" cy="5219865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Samoocena to najważniejszy wyznacznik osobowości człowieka.</a:t>
            </a:r>
          </a:p>
          <a:p>
            <a:pPr eaLnBrk="1" hangingPunct="1"/>
            <a:r>
              <a:rPr lang="pl-PL" altLang="pl-PL" dirty="0" smtClean="0"/>
              <a:t>Samoocena to afektywna reakcja człowieka na samego siebie. </a:t>
            </a:r>
          </a:p>
          <a:p>
            <a:pPr eaLnBrk="1" hangingPunct="1"/>
            <a:r>
              <a:rPr lang="pl-PL" altLang="pl-PL" dirty="0" smtClean="0"/>
              <a:t>Samoocenę można potraktować, jako względnie stabilną postawę wobec samego siebie.</a:t>
            </a:r>
          </a:p>
          <a:p>
            <a:pPr eaLnBrk="1" hangingPunct="1"/>
            <a:r>
              <a:rPr lang="pl-PL" altLang="pl-PL" dirty="0" smtClean="0"/>
              <a:t>Postawa  ta składa się z trzech komponentów – poznawczy, emocjonalny, behawioralny.</a:t>
            </a:r>
          </a:p>
        </p:txBody>
      </p:sp>
      <p:pic>
        <p:nvPicPr>
          <p:cNvPr id="4" name="Picture 4" descr="C:\Users\Biszop\Desktop\Psychologia - warsztaty\samoocena\37_FPSamoocenakontro_opt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540" y="1422490"/>
            <a:ext cx="422116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54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131972536_1373x2067.jpeg"/>
          <p:cNvPicPr/>
          <p:nvPr/>
        </p:nvPicPr>
        <p:blipFill>
          <a:blip r:embed="rId2">
            <a:extLst/>
          </a:blip>
          <a:srcRect t="1269" b="1148"/>
          <a:stretch>
            <a:fillRect/>
          </a:stretch>
        </p:blipFill>
        <p:spPr>
          <a:xfrm>
            <a:off x="1809751" y="561146"/>
            <a:ext cx="3903929" cy="5735708"/>
          </a:xfrm>
          <a:prstGeom prst="rect">
            <a:avLst/>
          </a:prstGeom>
          <a:ln w="12700">
            <a:solidFill/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9" name="Shape 39"/>
          <p:cNvSpPr>
            <a:spLocks noGrp="1"/>
          </p:cNvSpPr>
          <p:nvPr>
            <p:ph type="body" idx="4294967295"/>
          </p:nvPr>
        </p:nvSpPr>
        <p:spPr>
          <a:xfrm>
            <a:off x="5837038" y="1330523"/>
            <a:ext cx="4696006" cy="4196955"/>
          </a:xfrm>
          <a:prstGeom prst="rect">
            <a:avLst/>
          </a:prstGeom>
          <a:ln>
            <a:solidFill/>
          </a:ln>
        </p:spPr>
        <p:txBody>
          <a:bodyPr>
            <a:normAutofit/>
          </a:bodyPr>
          <a:lstStyle/>
          <a:p>
            <a:pPr marL="0" indent="0" algn="ctr" defTabSz="324493">
              <a:spcBef>
                <a:spcPts val="1758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400" b="1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  <a:latin typeface="Herculanum"/>
                <a:ea typeface="Herculanum"/>
                <a:cs typeface="Herculanum"/>
                <a:sym typeface="Herculanum"/>
              </a:rPr>
              <a:t>Geneza</a:t>
            </a:r>
            <a:r>
              <a:rPr sz="2400" b="1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  <a:latin typeface="Herculanum"/>
                <a:ea typeface="Herculanum"/>
                <a:cs typeface="Herculanum"/>
                <a:sym typeface="Herculanum"/>
              </a:rPr>
              <a:t> </a:t>
            </a:r>
            <a:r>
              <a:rPr sz="2400" b="1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  <a:latin typeface="Herculanum"/>
                <a:ea typeface="Herculanum"/>
                <a:cs typeface="Herculanum"/>
                <a:sym typeface="Herculanum"/>
              </a:rPr>
              <a:t>samooceny</a:t>
            </a:r>
            <a:r>
              <a:rPr sz="2400" b="1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  <a:latin typeface="Herculanum"/>
                <a:ea typeface="Herculanum"/>
                <a:cs typeface="Herculanum"/>
                <a:sym typeface="Herculanum"/>
              </a:rPr>
              <a:t>:</a:t>
            </a:r>
            <a:endParaRPr b="1" dirty="0">
              <a:effectLst>
                <a:outerShdw blurRad="25400" dist="20066" dir="5520000" rotWithShape="0">
                  <a:srgbClr val="FFFFFF">
                    <a:alpha val="71999"/>
                  </a:srgbClr>
                </a:outerShdw>
              </a:effectLst>
              <a:latin typeface="Herculanum"/>
              <a:ea typeface="Herculanum"/>
              <a:cs typeface="Herculanum"/>
              <a:sym typeface="Herculanum"/>
            </a:endParaRPr>
          </a:p>
          <a:p>
            <a:pPr marL="0" indent="0" algn="ctr" defTabSz="324493">
              <a:spcBef>
                <a:spcPts val="1758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400" i="1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Dlaczego</a:t>
            </a:r>
            <a:r>
              <a:rPr sz="2400" i="1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i="1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chcemy</a:t>
            </a:r>
            <a:r>
              <a:rPr sz="2400" i="1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i="1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dobrze</a:t>
            </a:r>
            <a:r>
              <a:rPr sz="2400" i="1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o </a:t>
            </a:r>
            <a:r>
              <a:rPr sz="2400" i="1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sobie</a:t>
            </a:r>
            <a:r>
              <a:rPr sz="2400" i="1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i="1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myśleć</a:t>
            </a:r>
            <a:r>
              <a:rPr sz="2400" i="1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?</a:t>
            </a:r>
            <a:endParaRPr sz="2400" i="1" dirty="0">
              <a:effectLst>
                <a:outerShdw blurRad="25400" dist="20066" dir="5520000" rotWithShape="0">
                  <a:srgbClr val="FFFFFF">
                    <a:alpha val="71999"/>
                  </a:srgbClr>
                </a:outerShdw>
              </a:effectLst>
            </a:endParaRPr>
          </a:p>
          <a:p>
            <a:pPr marL="0" indent="0" algn="ctr" defTabSz="324493">
              <a:spcBef>
                <a:spcPts val="1758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Pozytywna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samoocena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ma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wartość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instrumentalną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,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ułatwia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osiąganie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różnych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celów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: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zadaniowych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(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nasila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subiektywne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szanse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sukcesu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)</a:t>
            </a:r>
            <a:r>
              <a:rPr lang="pl-PL"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,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społecznych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(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upozytywnia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sprzężenia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zwrotne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 od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innych</a:t>
            </a:r>
            <a:r>
              <a:rPr sz="2400" dirty="0">
                <a:solidFill>
                  <a:srgbClr val="5E524C"/>
                </a:solidFill>
                <a:effectLst>
                  <a:outerShdw blurRad="25400" dist="20066" dir="5520000" rotWithShape="0">
                    <a:srgbClr val="FFFFFF">
                      <a:alpha val="71999"/>
                    </a:srgbClr>
                  </a:outerShdw>
                </a:effectLst>
              </a:rPr>
              <a:t>).</a:t>
            </a:r>
            <a:endParaRPr sz="2400" dirty="0">
              <a:effectLst>
                <a:outerShdw blurRad="25400" dist="20066" dir="5520000" rotWithShape="0">
                  <a:srgbClr val="FFFFFF">
                    <a:alpha val="71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896614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7119" y="978167"/>
            <a:ext cx="5977764" cy="1383369"/>
          </a:xfrm>
          <a:prstGeom prst="rect">
            <a:avLst/>
          </a:prstGeom>
          <a:ln w="12700">
            <a:solidFill/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43" name="Shape 43"/>
          <p:cNvSpPr>
            <a:spLocks noGrp="1"/>
          </p:cNvSpPr>
          <p:nvPr>
            <p:ph type="body" idx="4294967295"/>
          </p:nvPr>
        </p:nvSpPr>
        <p:spPr>
          <a:xfrm>
            <a:off x="1905150" y="2556925"/>
            <a:ext cx="8381700" cy="3824314"/>
          </a:xfrm>
          <a:prstGeom prst="rect">
            <a:avLst/>
          </a:prstGeom>
          <a:ln>
            <a:solidFill/>
          </a:ln>
        </p:spPr>
        <p:txBody>
          <a:bodyPr>
            <a:normAutofit/>
          </a:bodyPr>
          <a:lstStyle/>
          <a:p>
            <a:pPr marL="0" indent="0" algn="ctr" defTabSz="369675">
              <a:spcBef>
                <a:spcPts val="1969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4000" b="1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Samoocena</a:t>
            </a:r>
            <a:r>
              <a:rPr sz="4000" b="1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4000" b="1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może</a:t>
            </a:r>
            <a:r>
              <a:rPr sz="4000" b="1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4000" b="1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być</a:t>
            </a:r>
            <a:r>
              <a:rPr sz="4000" b="1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4000" b="1" u="sng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zaniżona</a:t>
            </a:r>
            <a:r>
              <a:rPr sz="4000" b="1" u="sng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,</a:t>
            </a:r>
            <a:r>
              <a:rPr sz="4000" b="1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4000" b="1" u="sng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zawyżona</a:t>
            </a:r>
            <a:r>
              <a:rPr sz="4000" b="1" u="sng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4000" b="1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lub</a:t>
            </a:r>
            <a:r>
              <a:rPr sz="4000" b="1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4000" b="1" u="sng" dirty="0" err="1" smtClean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zdrowa</a:t>
            </a:r>
            <a:r>
              <a:rPr lang="pl-PL" sz="4000" b="1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.</a:t>
            </a:r>
            <a:r>
              <a:rPr sz="4000" b="1" dirty="0" smtClean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endParaRPr sz="4000" b="1" dirty="0">
              <a:effectLst>
                <a:outerShdw blurRad="25400" dist="22860" dir="5520000" rotWithShape="0">
                  <a:srgbClr val="FFFFFF">
                    <a:alpha val="71999"/>
                  </a:srgbClr>
                </a:outerShdw>
              </a:effectLst>
            </a:endParaRPr>
          </a:p>
          <a:p>
            <a:pPr marL="500045" indent="-500045" algn="ctr" defTabSz="369675">
              <a:spcBef>
                <a:spcPts val="1969"/>
              </a:spcBef>
              <a:buClr>
                <a:srgbClr val="5E524C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Za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niska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rodzi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problemy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z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przystosowaniem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się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do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otoczenia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.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Ludzie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z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takim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myśleniem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postrzegają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siebie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jako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lang="pl-PL"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osobę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gorsz</a:t>
            </a:r>
            <a:r>
              <a:rPr lang="pl-PL"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ą od </a:t>
            </a:r>
            <a:r>
              <a:rPr lang="pl-PL"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innch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,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przez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co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źle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się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czują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ze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sobą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i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wśród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innych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ludzi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. </a:t>
            </a:r>
            <a:endParaRPr sz="2400" dirty="0">
              <a:effectLst>
                <a:outerShdw blurRad="25400" dist="22860" dir="5520000" rotWithShape="0">
                  <a:srgbClr val="FFFFFF">
                    <a:alpha val="71999"/>
                  </a:srgbClr>
                </a:outerShdw>
              </a:effectLst>
            </a:endParaRPr>
          </a:p>
          <a:p>
            <a:pPr marL="500045" indent="-500045" algn="ctr" defTabSz="369675">
              <a:spcBef>
                <a:spcPts val="1969"/>
              </a:spcBef>
              <a:buClr>
                <a:srgbClr val="5E524C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Za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wysoka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samoocena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sprawia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,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że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zachowują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się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arogancko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,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postrzegając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innych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ludzi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jako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gorszych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 od </a:t>
            </a:r>
            <a:r>
              <a:rPr sz="2400" dirty="0" err="1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siebie</a:t>
            </a:r>
            <a:r>
              <a:rPr sz="2400" dirty="0">
                <a:solidFill>
                  <a:srgbClr val="5E524C"/>
                </a:solidFill>
                <a:effectLst>
                  <a:outerShdw blurRad="25400" dist="22860" dir="5520000" rotWithShape="0">
                    <a:srgbClr val="FFFFFF">
                      <a:alpha val="71999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84179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Co podlega (samo)ocenie? </a:t>
            </a:r>
            <a:endParaRPr lang="pl-PL" dirty="0"/>
          </a:p>
        </p:txBody>
      </p:sp>
      <p:sp>
        <p:nvSpPr>
          <p:cNvPr id="5123" name="Symbol zastępczy zawartości 5"/>
          <p:cNvSpPr>
            <a:spLocks noGrp="1"/>
          </p:cNvSpPr>
          <p:nvPr>
            <p:ph idx="1"/>
          </p:nvPr>
        </p:nvSpPr>
        <p:spPr>
          <a:xfrm>
            <a:off x="838200" y="2075090"/>
            <a:ext cx="4961709" cy="4525963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WARUNKI FIZYCZNE </a:t>
            </a:r>
          </a:p>
          <a:p>
            <a:pPr eaLnBrk="1" hangingPunct="1"/>
            <a:r>
              <a:rPr lang="pl-PL" altLang="pl-PL" dirty="0" smtClean="0"/>
              <a:t>WARUNKI  PSYCHICZNE </a:t>
            </a:r>
          </a:p>
          <a:p>
            <a:pPr eaLnBrk="1" hangingPunct="1"/>
            <a:r>
              <a:rPr lang="pl-PL" altLang="pl-PL" dirty="0" smtClean="0"/>
              <a:t>WARUNKI SPOŁECZNE</a:t>
            </a:r>
          </a:p>
          <a:p>
            <a:pPr eaLnBrk="1" hangingPunct="1"/>
            <a:endParaRPr lang="pl-PL" altLang="pl-PL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046" y="1907177"/>
            <a:ext cx="6782954" cy="49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6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24063" y="0"/>
            <a:ext cx="8229600" cy="642938"/>
          </a:xfrm>
        </p:spPr>
        <p:txBody>
          <a:bodyPr/>
          <a:lstStyle/>
          <a:p>
            <a:pPr>
              <a:defRPr/>
            </a:pP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</a:rPr>
              <a:t>Cechy charakterystyczne osób z wysoką samooceną</a:t>
            </a:r>
            <a:endParaRPr lang="pl-PL" sz="2800" dirty="0"/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1809750" y="785814"/>
            <a:ext cx="8643938" cy="6072187"/>
          </a:xfrm>
        </p:spPr>
        <p:txBody>
          <a:bodyPr/>
          <a:lstStyle/>
          <a:p>
            <a:r>
              <a:rPr lang="pl-PL" altLang="pl-PL" sz="1800"/>
              <a:t>spontaniczność, towarzyskość, inicjowanie nowych kontaktów, chętne występowanie na forum publicznym</a:t>
            </a:r>
          </a:p>
          <a:p>
            <a:r>
              <a:rPr lang="pl-PL" altLang="pl-PL" sz="1800"/>
              <a:t>stawianie sobie ambitnych celów</a:t>
            </a:r>
          </a:p>
          <a:p>
            <a:r>
              <a:rPr lang="pl-PL" altLang="pl-PL" sz="1800"/>
              <a:t>chętne podejmowanie nowych wyzwań, ciekawość świata</a:t>
            </a:r>
          </a:p>
          <a:p>
            <a:r>
              <a:rPr lang="pl-PL" altLang="pl-PL" sz="1800"/>
              <a:t>próby twórczego rozwiązywania problemów – brak obaw przed porażką</a:t>
            </a:r>
          </a:p>
          <a:p>
            <a:r>
              <a:rPr lang="pl-PL" altLang="pl-PL" sz="1800"/>
              <a:t>samodzielność i otwartość na współpracę z innymi</a:t>
            </a:r>
          </a:p>
          <a:p>
            <a:r>
              <a:rPr lang="pl-PL" altLang="pl-PL" sz="1800"/>
              <a:t>rzeczowe odnoszenie się do krytyki, spokojna analiza ocen, umiejętność przyznania się do błędu</a:t>
            </a:r>
          </a:p>
          <a:p>
            <a:r>
              <a:rPr lang="pl-PL" altLang="pl-PL" sz="1800"/>
              <a:t>zaprzeczanie komplementom tylko wtedy, gdy uzna się je za nieprawdziwe lub przesadne</a:t>
            </a:r>
          </a:p>
          <a:p>
            <a:r>
              <a:rPr lang="pl-PL" altLang="pl-PL" sz="1800"/>
              <a:t>w przypadku niepowodzenia ponawianie prób rozwiązania problemu</a:t>
            </a:r>
          </a:p>
          <a:p>
            <a:r>
              <a:rPr lang="pl-PL" altLang="pl-PL" sz="1800"/>
              <a:t>obiektywna ocena sukcesu i porażki; tendencja do przypisywania sobie zasług za sukces, a odpowiedzialność za niepowodzenie upatrywana w czynnikach zewnętrznych</a:t>
            </a:r>
          </a:p>
          <a:p>
            <a:r>
              <a:rPr lang="pl-PL" altLang="pl-PL" sz="1800"/>
              <a:t>koncentracja na zaletach i mocnych stronach</a:t>
            </a:r>
          </a:p>
          <a:p>
            <a:r>
              <a:rPr lang="pl-PL" altLang="pl-PL" sz="1800"/>
              <a:t>pozytywna lub neutralna reakcja na cudze sukcesy</a:t>
            </a:r>
          </a:p>
          <a:p>
            <a:r>
              <a:rPr lang="pl-PL" altLang="pl-PL" sz="1800"/>
              <a:t>chętne mówienie o sobie, spontaniczne wyrażanie emocji</a:t>
            </a:r>
          </a:p>
          <a:p>
            <a:r>
              <a:rPr lang="pl-PL" altLang="pl-PL" sz="1800"/>
              <a:t>dążenie do zaspokojenia własnych potrzeb, świadomość własnych praw i domaganie się ich respektowania, asertywność, rozwijanie swojego potencjału</a:t>
            </a:r>
          </a:p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15620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02406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</a:rPr>
              <a:t>Cechy charakterystyczne osób z niską samooceną</a:t>
            </a:r>
            <a:endParaRPr lang="pl-PL" sz="2800" dirty="0"/>
          </a:p>
        </p:txBody>
      </p:sp>
      <p:sp>
        <p:nvSpPr>
          <p:cNvPr id="7171" name="Symbol zastępczy zawartości 7"/>
          <p:cNvSpPr>
            <a:spLocks noGrp="1"/>
          </p:cNvSpPr>
          <p:nvPr>
            <p:ph idx="1"/>
          </p:nvPr>
        </p:nvSpPr>
        <p:spPr>
          <a:xfrm>
            <a:off x="1738314" y="1143000"/>
            <a:ext cx="8929687" cy="5715000"/>
          </a:xfrm>
        </p:spPr>
        <p:txBody>
          <a:bodyPr/>
          <a:lstStyle/>
          <a:p>
            <a:pPr eaLnBrk="1" hangingPunct="1"/>
            <a:r>
              <a:rPr lang="pl-PL" altLang="pl-PL" sz="2000" dirty="0"/>
              <a:t>Brak samoakceptacji, nielubienie siebie</a:t>
            </a:r>
          </a:p>
          <a:p>
            <a:pPr eaLnBrk="1" hangingPunct="1"/>
            <a:r>
              <a:rPr lang="pl-PL" altLang="pl-PL" sz="2000" dirty="0"/>
              <a:t>Nieśmiałość i wstyd, przekonanie o własnej nieatrakcyjności interpersonalnej</a:t>
            </a:r>
          </a:p>
          <a:p>
            <a:pPr eaLnBrk="1" hangingPunct="1"/>
            <a:r>
              <a:rPr lang="pl-PL" altLang="pl-PL" sz="2000" dirty="0"/>
              <a:t>Kompleksy związane z wyglądem fizycznym</a:t>
            </a:r>
          </a:p>
          <a:p>
            <a:pPr eaLnBrk="1" hangingPunct="1"/>
            <a:r>
              <a:rPr lang="pl-PL" altLang="pl-PL" sz="2000" dirty="0"/>
              <a:t>Poczucie braku inteligencji, zdolności, talentów</a:t>
            </a:r>
          </a:p>
          <a:p>
            <a:pPr eaLnBrk="1" hangingPunct="1"/>
            <a:r>
              <a:rPr lang="pl-PL" altLang="pl-PL" sz="2000" dirty="0"/>
              <a:t>Koncentracja na własnych wadach i słabościach</a:t>
            </a:r>
          </a:p>
          <a:p>
            <a:pPr eaLnBrk="1" hangingPunct="1"/>
            <a:r>
              <a:rPr lang="pl-PL" altLang="pl-PL" sz="2000" dirty="0"/>
              <a:t>Deprecjonowanie siebie i poczucie winy związane z niepowodzeniami, brakiem sukcesów</a:t>
            </a:r>
          </a:p>
          <a:p>
            <a:pPr eaLnBrk="1" hangingPunct="1"/>
            <a:r>
              <a:rPr lang="pl-PL" altLang="pl-PL" sz="2000" dirty="0"/>
              <a:t>Pesymizm, brak wiary w skuteczność własnych działań, trudność z podejmowaniem decyzji</a:t>
            </a:r>
          </a:p>
          <a:p>
            <a:r>
              <a:rPr lang="pl-PL" altLang="pl-PL" sz="2000" dirty="0" smtClean="0"/>
              <a:t>Porównywanie </a:t>
            </a:r>
            <a:r>
              <a:rPr lang="pl-PL" altLang="pl-PL" sz="2000" dirty="0"/>
              <a:t>się z innymi, zazdrość i zawiść</a:t>
            </a:r>
          </a:p>
          <a:p>
            <a:r>
              <a:rPr lang="pl-PL" altLang="pl-PL" sz="2000" dirty="0"/>
              <a:t>Nadmierne przejmowanie się negatywną oceną innych, zabieganie o aprobatę, zaniedbywanie własnych potrzeb</a:t>
            </a:r>
          </a:p>
          <a:p>
            <a:pPr eaLnBrk="1" hangingPunct="1"/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76831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63751" y="0"/>
            <a:ext cx="8404225" cy="1557338"/>
          </a:xfrm>
        </p:spPr>
        <p:txBody>
          <a:bodyPr/>
          <a:lstStyle/>
          <a:p>
            <a:pPr algn="ctr"/>
            <a:r>
              <a:rPr lang="pl-PL" altLang="pl-PL" sz="3600" dirty="0"/>
              <a:t>Jak funkcjonują zawodowo osoby </a:t>
            </a:r>
            <a:br>
              <a:rPr lang="pl-PL" altLang="pl-PL" sz="3600" dirty="0"/>
            </a:br>
            <a:r>
              <a:rPr lang="pl-PL" altLang="pl-PL" sz="3600" dirty="0"/>
              <a:t>z zawyżoną i zaniżoną samooceną?</a:t>
            </a:r>
            <a:br>
              <a:rPr lang="pl-PL" altLang="pl-PL" sz="3600" dirty="0"/>
            </a:br>
            <a:r>
              <a:rPr lang="pl-PL" altLang="pl-PL" sz="1200" dirty="0"/>
              <a:t>(za: J.E. </a:t>
            </a:r>
            <a:r>
              <a:rPr lang="pl-PL" altLang="pl-PL" sz="1200" dirty="0" err="1"/>
              <a:t>Karney</a:t>
            </a:r>
            <a:r>
              <a:rPr lang="pl-PL" altLang="pl-PL" sz="1200" dirty="0"/>
              <a:t>, 1998)</a:t>
            </a:r>
            <a:endParaRPr lang="pl-PL" altLang="pl-PL" sz="40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2208214" y="1557338"/>
            <a:ext cx="3959225" cy="5300662"/>
          </a:xfrm>
        </p:spPr>
        <p:txBody>
          <a:bodyPr>
            <a:normAutofit fontScale="550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pl-PL" sz="2900" b="1" dirty="0" smtClean="0"/>
              <a:t>Samoocena zaniżona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nadwrażliwość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agresywność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podejrzliwość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konfliktowość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niska motywacja do pracy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zaniżane aspiracje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mniejszy od możliwego rozwój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niepewność, lęki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obawa przed ośmieszeniem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unikanie sytuacji trudnych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poczucie bezradności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izolacja społeczna, dystans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bierność i zależność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unikanie odpowiedzialności </a:t>
            </a:r>
            <a:br>
              <a:rPr lang="pl-PL" dirty="0" smtClean="0"/>
            </a:br>
            <a:r>
              <a:rPr lang="pl-PL" dirty="0" smtClean="0"/>
              <a:t>i inicjatywy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trudności w podejmowaniu decyzji</a:t>
            </a:r>
          </a:p>
          <a:p>
            <a:pPr>
              <a:buFont typeface="Wingdings" pitchFamily="2" charset="2"/>
              <a:buChar char="v"/>
              <a:defRPr/>
            </a:pPr>
            <a:endParaRPr lang="pl-PL" dirty="0" smtClean="0"/>
          </a:p>
          <a:p>
            <a:pPr>
              <a:buFont typeface="Wingdings" pitchFamily="2" charset="2"/>
              <a:buChar char="v"/>
              <a:defRPr/>
            </a:pPr>
            <a:endParaRPr lang="pl-PL" dirty="0" smtClean="0"/>
          </a:p>
          <a:p>
            <a:pPr>
              <a:buFont typeface="Wingdings" pitchFamily="2" charset="2"/>
              <a:buChar char="v"/>
              <a:defRPr/>
            </a:pPr>
            <a:endParaRPr lang="pl-PL" dirty="0" smtClean="0"/>
          </a:p>
          <a:p>
            <a:pPr>
              <a:buFont typeface="Wingdings" pitchFamily="2" charset="2"/>
              <a:buChar char="v"/>
              <a:defRPr/>
            </a:pP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6456364" y="1557339"/>
            <a:ext cx="4022725" cy="4575175"/>
          </a:xfrm>
        </p:spPr>
        <p:txBody>
          <a:bodyPr>
            <a:normAutofit fontScale="550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pl-PL" sz="2900" b="1" dirty="0"/>
              <a:t>Samoocena zawyżona</a:t>
            </a:r>
            <a:br>
              <a:rPr lang="pl-PL" sz="2900" b="1" dirty="0"/>
            </a:br>
            <a:endParaRPr lang="pl-PL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zawyżanie celów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zawyżanie swoich możliwości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podejmowanie zbyt trudnych zadań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częste stany frustracji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cecha zarozumiałości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zmienna motywacja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przekonanie o swojej nieomylności i wyjątkowości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hałaśliwy sposób bycia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samopotwierdzanie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trwałe niezadowolenie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poczucie niezawinionych porażek</a:t>
            </a:r>
          </a:p>
          <a:p>
            <a:pPr>
              <a:buFont typeface="Wingdings" pitchFamily="2" charset="2"/>
              <a:buChar char="v"/>
              <a:defRPr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6162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85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385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385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385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Jak mass media wpływają na samoocenę? 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0" y="1825625"/>
            <a:ext cx="5797731" cy="4351338"/>
          </a:xfrm>
        </p:spPr>
        <p:txBody>
          <a:bodyPr/>
          <a:lstStyle/>
          <a:p>
            <a:r>
              <a:rPr lang="pl-PL" dirty="0" smtClean="0"/>
              <a:t>nierealistyczny, fizyczny obraz ludzi;</a:t>
            </a:r>
          </a:p>
          <a:p>
            <a:r>
              <a:rPr lang="pl-PL" dirty="0" err="1" smtClean="0"/>
              <a:t>photoshop</a:t>
            </a:r>
            <a:r>
              <a:rPr lang="pl-PL" dirty="0" smtClean="0"/>
              <a:t> w zdjęciach;</a:t>
            </a:r>
          </a:p>
          <a:p>
            <a:r>
              <a:rPr lang="pl-PL" dirty="0" smtClean="0"/>
              <a:t>specjaliści ds. wizerunku.</a:t>
            </a:r>
          </a:p>
          <a:p>
            <a:endParaRPr lang="pl-PL" dirty="0"/>
          </a:p>
        </p:txBody>
      </p:sp>
      <p:pic>
        <p:nvPicPr>
          <p:cNvPr id="8195" name="Picture 4" descr="C:\Users\Biszop\Desktop\ostrowsk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31" y="1981200"/>
            <a:ext cx="5186362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8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620</Words>
  <Application>Microsoft Office PowerPoint</Application>
  <PresentationFormat>Panoramiczny</PresentationFormat>
  <Paragraphs>90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Avenir Next Regular</vt:lpstr>
      <vt:lpstr>Calibri</vt:lpstr>
      <vt:lpstr>Calibri Light</vt:lpstr>
      <vt:lpstr>Herculanum</vt:lpstr>
      <vt:lpstr>Wingdings</vt:lpstr>
      <vt:lpstr>Motyw pakietu Office</vt:lpstr>
      <vt:lpstr>Zajęcia podnoszące kompetencje emocjonalno-społeczne</vt:lpstr>
      <vt:lpstr>Co to jest samoocena?</vt:lpstr>
      <vt:lpstr>Prezentacja programu PowerPoint</vt:lpstr>
      <vt:lpstr>Prezentacja programu PowerPoint</vt:lpstr>
      <vt:lpstr>Co podlega (samo)ocenie? </vt:lpstr>
      <vt:lpstr>Cechy charakterystyczne osób z wysoką samooceną</vt:lpstr>
      <vt:lpstr>Cechy charakterystyczne osób z niską samooceną</vt:lpstr>
      <vt:lpstr>Jak funkcjonują zawodowo osoby  z zawyżoną i zaniżoną samooceną? (za: J.E. Karney, 1998)</vt:lpstr>
      <vt:lpstr>Jak mass media wpływają na samoocenę? </vt:lpstr>
      <vt:lpstr>Zbyt wysoka samoocena</vt:lpstr>
      <vt:lpstr>Dlaczego człowiek dąży do wysokiej samooceny?</vt:lpstr>
      <vt:lpstr>Prezentacja programu PowerPoint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Motyw społeczny - samoocena</dc:title>
  <dc:creator>Admin</dc:creator>
  <cp:lastModifiedBy>Admin</cp:lastModifiedBy>
  <cp:revision>7</cp:revision>
  <dcterms:created xsi:type="dcterms:W3CDTF">2020-04-24T08:38:41Z</dcterms:created>
  <dcterms:modified xsi:type="dcterms:W3CDTF">2020-04-24T09:15:51Z</dcterms:modified>
</cp:coreProperties>
</file>