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74" r:id="rId4"/>
    <p:sldId id="275" r:id="rId5"/>
    <p:sldId id="257" r:id="rId6"/>
    <p:sldId id="259" r:id="rId7"/>
    <p:sldId id="260" r:id="rId8"/>
    <p:sldId id="261" r:id="rId9"/>
    <p:sldId id="262" r:id="rId10"/>
    <p:sldId id="263" r:id="rId11"/>
    <p:sldId id="272" r:id="rId12"/>
    <p:sldId id="264" r:id="rId13"/>
    <p:sldId id="265" r:id="rId14"/>
    <p:sldId id="266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D0339-F855-41A0-BD1D-424CA59C5183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C4230-09DF-445E-8704-80D5068A3D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9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F91D57-4588-4F0B-A518-072CCCF59596}" type="slidenum">
              <a:rPr lang="pl-PL" altLang="pl-PL"/>
              <a:pPr>
                <a:spcBef>
                  <a:spcPct val="0"/>
                </a:spcBef>
              </a:pPr>
              <a:t>4</a:t>
            </a:fld>
            <a:endParaRPr lang="pl-PL" altLang="pl-PL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l-PL" altLang="pl-PL" smtClean="0">
                <a:latin typeface="Arial" panose="020B0604020202020204" pitchFamily="34" charset="0"/>
              </a:rPr>
              <a:t>Uczucia- powstają z czasem, w dużo bardziej skomplikowany sposób niż emocje. Możemy nad nimi zapanować zmieniając nasz sposób myślenia.</a:t>
            </a:r>
          </a:p>
        </p:txBody>
      </p:sp>
    </p:spTree>
    <p:extLst>
      <p:ext uri="{BB962C8B-B14F-4D97-AF65-F5344CB8AC3E}">
        <p14:creationId xmlns:p14="http://schemas.microsoft.com/office/powerpoint/2010/main" val="978536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7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  <p:sldLayoutId id="2147483667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Zajęcia podnoszące kompetencje emocjonalno-społeczne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b="1" dirty="0" smtClean="0"/>
              <a:t>Temat: Porozmawiajmy o emocjach i uczuciach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809278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mtClean="0">
                <a:solidFill>
                  <a:schemeClr val="tx1"/>
                </a:solidFill>
                <a:cs typeface="Times New Roman" panose="02020603050405020304" pitchFamily="18" charset="0"/>
              </a:rPr>
              <a:t>Strach</a:t>
            </a:r>
            <a:br>
              <a:rPr lang="pl-PL" altLang="pl-PL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pl-PL" altLang="pl-PL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091" y="2303417"/>
            <a:ext cx="10937965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altLang="pl-PL" sz="2800" dirty="0">
                <a:cs typeface="Times New Roman" panose="02020603050405020304" pitchFamily="18" charset="0"/>
              </a:rPr>
              <a:t>Zasada odruchu </a:t>
            </a:r>
            <a:r>
              <a:rPr lang="pl-PL" altLang="pl-PL" sz="2800" dirty="0" smtClean="0">
                <a:cs typeface="Times New Roman" panose="02020603050405020304" pitchFamily="18" charset="0"/>
              </a:rPr>
              <a:t>emocjonalnego - emocje </a:t>
            </a:r>
            <a:r>
              <a:rPr lang="pl-PL" altLang="pl-PL" sz="2800" dirty="0">
                <a:cs typeface="Times New Roman" panose="02020603050405020304" pitchFamily="18" charset="0"/>
              </a:rPr>
              <a:t>mogą powstawać jako prosta reakcja na bodźce, bez udziału świadomości. </a:t>
            </a:r>
            <a:r>
              <a:rPr lang="pl-PL" altLang="pl-PL" sz="2800" dirty="0" smtClean="0">
                <a:cs typeface="Times New Roman" panose="02020603050405020304" pitchFamily="18" charset="0"/>
              </a:rPr>
              <a:t>skojarzenie </a:t>
            </a:r>
            <a:r>
              <a:rPr lang="pl-PL" altLang="pl-PL" sz="2800" dirty="0">
                <a:cs typeface="Times New Roman" panose="02020603050405020304" pitchFamily="18" charset="0"/>
              </a:rPr>
              <a:t>bodźca z emocja jest stałe, i mimo czasowego wygaszenia nadal maja potencjał do aktywacji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 dirty="0" smtClean="0">
                <a:cs typeface="Times New Roman" panose="02020603050405020304" pitchFamily="18" charset="0"/>
              </a:rPr>
              <a:t>Strach </a:t>
            </a:r>
            <a:r>
              <a:rPr lang="pl-PL" altLang="pl-PL" sz="2800" dirty="0">
                <a:cs typeface="Times New Roman" panose="02020603050405020304" pitchFamily="18" charset="0"/>
              </a:rPr>
              <a:t>oddziałuje na inne procesy psychiczne.  powoduje zwiększoną gotowość na reakcje (np. na sygnał do ucieczki</a:t>
            </a:r>
            <a:r>
              <a:rPr lang="pl-PL" altLang="pl-PL" sz="2800" dirty="0" smtClean="0">
                <a:cs typeface="Times New Roman" panose="02020603050405020304" pitchFamily="18" charset="0"/>
              </a:rPr>
              <a:t>)</a:t>
            </a:r>
            <a:endParaRPr lang="pl-PL" altLang="pl-PL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978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2548" y="3181680"/>
            <a:ext cx="10571998" cy="970450"/>
          </a:xfrm>
        </p:spPr>
        <p:txBody>
          <a:bodyPr/>
          <a:lstStyle/>
          <a:p>
            <a:pPr algn="ctr"/>
            <a:r>
              <a:rPr lang="pl-PL" dirty="0" smtClean="0"/>
              <a:t>Ciekawostki dotyczące emocji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2149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dirty="0">
                <a:solidFill>
                  <a:schemeClr val="tx1"/>
                </a:solidFill>
                <a:cs typeface="Times New Roman" panose="02020603050405020304" pitchFamily="18" charset="0"/>
              </a:rPr>
              <a:t>Z</a:t>
            </a:r>
            <a:r>
              <a:rPr lang="pl-PL" altLang="pl-PL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adowolenie, a pieniądze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918" y="1342722"/>
            <a:ext cx="10554574" cy="3636511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2400" dirty="0">
                <a:cs typeface="Times New Roman" panose="02020603050405020304" pitchFamily="18" charset="0"/>
              </a:rPr>
              <a:t>O</a:t>
            </a:r>
            <a:r>
              <a:rPr lang="pl-PL" altLang="pl-PL" sz="2400" dirty="0" smtClean="0">
                <a:cs typeface="Times New Roman" panose="02020603050405020304" pitchFamily="18" charset="0"/>
              </a:rPr>
              <a:t>dczuwamy radość przy względnym wzroście majątku, a nie jego bezwzględnym poziomie, czyli </a:t>
            </a:r>
            <a:r>
              <a:rPr lang="pl-PL" altLang="pl-PL" sz="2400" dirty="0">
                <a:cs typeface="Times New Roman" panose="02020603050405020304" pitchFamily="18" charset="0"/>
              </a:rPr>
              <a:t>a</a:t>
            </a:r>
            <a:r>
              <a:rPr lang="pl-PL" altLang="pl-PL" sz="2400" dirty="0" smtClean="0">
                <a:cs typeface="Times New Roman" panose="02020603050405020304" pitchFamily="18" charset="0"/>
              </a:rPr>
              <a:t>by odczuwać satysfakcję, musimy się cały czas bogacić.</a:t>
            </a:r>
            <a:r>
              <a:rPr lang="pl-PL" altLang="pl-PL" sz="2400" dirty="0" smtClean="0"/>
              <a:t>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967" y="3893173"/>
            <a:ext cx="5336690" cy="296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37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mtClean="0">
                <a:solidFill>
                  <a:schemeClr val="tx1"/>
                </a:solidFill>
              </a:rPr>
              <a:t>J</a:t>
            </a:r>
            <a:r>
              <a:rPr lang="pl-PL" altLang="pl-PL" smtClean="0">
                <a:solidFill>
                  <a:schemeClr val="tx1"/>
                </a:solidFill>
                <a:cs typeface="Times New Roman" panose="02020603050405020304" pitchFamily="18" charset="0"/>
              </a:rPr>
              <a:t>ęzyk ciała: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992" y="1417638"/>
            <a:ext cx="10554574" cy="3636511"/>
          </a:xfrm>
        </p:spPr>
        <p:txBody>
          <a:bodyPr/>
          <a:lstStyle/>
          <a:p>
            <a:pPr eaLnBrk="1" hangingPunct="1"/>
            <a:r>
              <a:rPr lang="pl-PL" altLang="pl-PL" dirty="0">
                <a:cs typeface="Times New Roman" panose="02020603050405020304" pitchFamily="18" charset="0"/>
              </a:rPr>
              <a:t>J</a:t>
            </a:r>
            <a:r>
              <a:rPr lang="pl-PL" altLang="pl-PL" dirty="0" smtClean="0">
                <a:cs typeface="Times New Roman" panose="02020603050405020304" pitchFamily="18" charset="0"/>
              </a:rPr>
              <a:t>ednojajowe bliźnięta (ten sam genotyp) wychowywane oddzielnie poruszały się w ten sam sposób (Faber). </a:t>
            </a:r>
          </a:p>
          <a:p>
            <a:pPr eaLnBrk="1" hangingPunct="1"/>
            <a:r>
              <a:rPr lang="pl-PL" altLang="pl-PL" u="sng" dirty="0" smtClean="0">
                <a:cs typeface="Times New Roman" panose="02020603050405020304" pitchFamily="18" charset="0"/>
              </a:rPr>
              <a:t>Język ciała jest częściowo wrodzony</a:t>
            </a:r>
            <a:r>
              <a:rPr lang="pl-PL" altLang="pl-PL" dirty="0" smtClean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887" y="3936821"/>
            <a:ext cx="3461113" cy="292117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265" y="4260533"/>
            <a:ext cx="4565405" cy="259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72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Emocje a wykonywanie zadań: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l-PL" altLang="pl-PL" sz="2400" dirty="0" smtClean="0">
                <a:cs typeface="Times New Roman" panose="02020603050405020304" pitchFamily="18" charset="0"/>
              </a:rPr>
              <a:t>Emocje pozytywne sprzyjają zadaniom werbalnym, czyli słownym.</a:t>
            </a:r>
          </a:p>
          <a:p>
            <a:pPr eaLnBrk="1" hangingPunct="1"/>
            <a:r>
              <a:rPr lang="pl-PL" altLang="pl-PL" sz="2400" dirty="0" smtClean="0">
                <a:cs typeface="Times New Roman" panose="02020603050405020304" pitchFamily="18" charset="0"/>
              </a:rPr>
              <a:t>Emocje negatywne sprzyjają zadaniom przestrzennym (położenie przestrzenne, pamięć twarzy).</a:t>
            </a:r>
            <a:r>
              <a:rPr lang="pl-PL" altLang="pl-PL" sz="2400" dirty="0" smtClean="0"/>
              <a:t>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703" y="4917816"/>
            <a:ext cx="3248297" cy="194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20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3693" y="1786279"/>
            <a:ext cx="11315700" cy="3416300"/>
          </a:xfrm>
        </p:spPr>
        <p:txBody>
          <a:bodyPr/>
          <a:lstStyle/>
          <a:p>
            <a:r>
              <a:rPr lang="pl-PL" i="1" dirty="0"/>
              <a:t>Dziękuję za uwagę.</a:t>
            </a:r>
          </a:p>
          <a:p>
            <a:r>
              <a:rPr lang="pl-PL" dirty="0" smtClean="0"/>
              <a:t>Wszelkie </a:t>
            </a:r>
            <a:r>
              <a:rPr lang="pl-PL" dirty="0"/>
              <a:t>pytania proszę kierować na adres kedzierska-woźniak@wp.pl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6666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5583" y="722176"/>
            <a:ext cx="10515600" cy="1325563"/>
          </a:xfrm>
        </p:spPr>
        <p:txBody>
          <a:bodyPr>
            <a:normAutofit/>
          </a:bodyPr>
          <a:lstStyle/>
          <a:p>
            <a:r>
              <a:rPr lang="pl-PL" sz="1800" b="1" dirty="0"/>
              <a:t>Bibliografia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22482" y="1827160"/>
            <a:ext cx="10363826" cy="3424107"/>
          </a:xfrm>
        </p:spPr>
        <p:txBody>
          <a:bodyPr>
            <a:normAutofit/>
          </a:bodyPr>
          <a:lstStyle/>
          <a:p>
            <a:r>
              <a:rPr lang="pl-PL" sz="1400" i="1" dirty="0" smtClean="0"/>
              <a:t>B</a:t>
            </a:r>
            <a:r>
              <a:rPr lang="pl-PL" sz="1400" i="1" dirty="0"/>
              <a:t>. </a:t>
            </a:r>
            <a:r>
              <a:rPr lang="pl-PL" sz="1400" i="1" dirty="0" err="1"/>
              <a:t>Wojciszke</a:t>
            </a:r>
            <a:r>
              <a:rPr lang="pl-PL" sz="1400" i="1" dirty="0"/>
              <a:t> „Psychologia społeczna”</a:t>
            </a:r>
          </a:p>
          <a:p>
            <a:r>
              <a:rPr lang="pl-PL" sz="1400" i="1" dirty="0"/>
              <a:t>E. Aronson „Psychologia społeczna. Serce i umysł</a:t>
            </a:r>
            <a:r>
              <a:rPr lang="pl-PL" sz="1400" i="1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414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b="1" dirty="0" smtClean="0"/>
              <a:t>Uczucia, a Emocje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pl-PL" altLang="pl-PL" sz="3200">
                <a:solidFill>
                  <a:srgbClr val="33CCFF"/>
                </a:solidFill>
              </a:rPr>
              <a:t>Radość</a:t>
            </a:r>
          </a:p>
          <a:p>
            <a:pPr eaLnBrk="1" hangingPunct="1"/>
            <a:r>
              <a:rPr lang="pl-PL" altLang="pl-PL" sz="3200">
                <a:solidFill>
                  <a:srgbClr val="33CCFF"/>
                </a:solidFill>
              </a:rPr>
              <a:t>Złość</a:t>
            </a:r>
          </a:p>
          <a:p>
            <a:pPr eaLnBrk="1" hangingPunct="1"/>
            <a:r>
              <a:rPr lang="pl-PL" altLang="pl-PL" sz="3200">
                <a:solidFill>
                  <a:srgbClr val="33CCFF"/>
                </a:solidFill>
              </a:rPr>
              <a:t>Smutek</a:t>
            </a:r>
          </a:p>
          <a:p>
            <a:pPr eaLnBrk="1" hangingPunct="1"/>
            <a:r>
              <a:rPr lang="pl-PL" altLang="pl-PL" sz="3200">
                <a:solidFill>
                  <a:srgbClr val="33CCFF"/>
                </a:solidFill>
              </a:rPr>
              <a:t>Strach</a:t>
            </a:r>
          </a:p>
          <a:p>
            <a:pPr eaLnBrk="1" hangingPunct="1"/>
            <a:r>
              <a:rPr lang="pl-PL" altLang="pl-PL" sz="3200">
                <a:solidFill>
                  <a:srgbClr val="33CCFF"/>
                </a:solidFill>
              </a:rPr>
              <a:t>Żal</a:t>
            </a:r>
          </a:p>
          <a:p>
            <a:pPr eaLnBrk="1" hangingPunct="1"/>
            <a:r>
              <a:rPr lang="pl-PL" altLang="pl-PL" sz="3200">
                <a:solidFill>
                  <a:srgbClr val="33CCFF"/>
                </a:solidFill>
              </a:rPr>
              <a:t>Wstyd</a:t>
            </a:r>
          </a:p>
          <a:p>
            <a:pPr eaLnBrk="1" hangingPunct="1"/>
            <a:r>
              <a:rPr lang="pl-PL" altLang="pl-PL" sz="3200">
                <a:solidFill>
                  <a:srgbClr val="33CCFF"/>
                </a:solidFill>
              </a:rPr>
              <a:t>Lęk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pl-PL" altLang="pl-PL" sz="3200">
                <a:solidFill>
                  <a:schemeClr val="accent2"/>
                </a:solidFill>
              </a:rPr>
              <a:t>Miłość</a:t>
            </a:r>
          </a:p>
          <a:p>
            <a:pPr eaLnBrk="1" hangingPunct="1"/>
            <a:r>
              <a:rPr lang="pl-PL" altLang="pl-PL" sz="3200">
                <a:solidFill>
                  <a:schemeClr val="accent2"/>
                </a:solidFill>
              </a:rPr>
              <a:t>Nienawiść</a:t>
            </a:r>
          </a:p>
          <a:p>
            <a:pPr eaLnBrk="1" hangingPunct="1"/>
            <a:r>
              <a:rPr lang="pl-PL" altLang="pl-PL" sz="3200">
                <a:solidFill>
                  <a:schemeClr val="accent2"/>
                </a:solidFill>
              </a:rPr>
              <a:t>Pogarda</a:t>
            </a:r>
          </a:p>
          <a:p>
            <a:pPr eaLnBrk="1" hangingPunct="1"/>
            <a:r>
              <a:rPr lang="pl-PL" altLang="pl-PL" sz="3200">
                <a:solidFill>
                  <a:schemeClr val="accent2"/>
                </a:solidFill>
              </a:rPr>
              <a:t>Zazdrość</a:t>
            </a:r>
          </a:p>
          <a:p>
            <a:pPr eaLnBrk="1" hangingPunct="1"/>
            <a:r>
              <a:rPr lang="pl-PL" altLang="pl-PL" sz="3200">
                <a:solidFill>
                  <a:schemeClr val="accent2"/>
                </a:solidFill>
              </a:rPr>
              <a:t>Zawiść</a:t>
            </a:r>
          </a:p>
          <a:p>
            <a:pPr eaLnBrk="1" hangingPunct="1"/>
            <a:r>
              <a:rPr lang="pl-PL" altLang="pl-PL" sz="3200">
                <a:solidFill>
                  <a:schemeClr val="accent2"/>
                </a:solidFill>
              </a:rPr>
              <a:t>Współczucie</a:t>
            </a:r>
          </a:p>
          <a:p>
            <a:pPr eaLnBrk="1" hangingPunct="1"/>
            <a:r>
              <a:rPr lang="pl-PL" altLang="pl-PL" sz="3200">
                <a:solidFill>
                  <a:schemeClr val="accent2"/>
                </a:solidFill>
              </a:rPr>
              <a:t>Przyjaźń</a:t>
            </a:r>
          </a:p>
          <a:p>
            <a:pPr eaLnBrk="1" hangingPunct="1">
              <a:buFontTx/>
              <a:buNone/>
            </a:pPr>
            <a:endParaRPr lang="pl-PL" altLang="pl-PL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93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4400" b="1" dirty="0" smtClean="0"/>
              <a:t>Emocje</a:t>
            </a:r>
            <a:endParaRPr lang="pl-PL" sz="44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pl-PL" altLang="pl-PL" b="1" dirty="0">
                <a:solidFill>
                  <a:srgbClr val="33CCFF"/>
                </a:solidFill>
              </a:rPr>
              <a:t>Radość</a:t>
            </a:r>
          </a:p>
          <a:p>
            <a:pPr algn="ctr"/>
            <a:r>
              <a:rPr lang="pl-PL" altLang="pl-PL" b="1" dirty="0">
                <a:solidFill>
                  <a:srgbClr val="33CCFF"/>
                </a:solidFill>
              </a:rPr>
              <a:t>Złość</a:t>
            </a:r>
          </a:p>
          <a:p>
            <a:pPr algn="ctr"/>
            <a:r>
              <a:rPr lang="pl-PL" altLang="pl-PL" b="1" dirty="0">
                <a:solidFill>
                  <a:srgbClr val="33CCFF"/>
                </a:solidFill>
              </a:rPr>
              <a:t>Smutek</a:t>
            </a:r>
          </a:p>
          <a:p>
            <a:pPr algn="ctr"/>
            <a:r>
              <a:rPr lang="pl-PL" altLang="pl-PL" b="1" dirty="0">
                <a:solidFill>
                  <a:srgbClr val="33CCFF"/>
                </a:solidFill>
              </a:rPr>
              <a:t>Strach</a:t>
            </a:r>
          </a:p>
          <a:p>
            <a:pPr algn="ctr"/>
            <a:r>
              <a:rPr lang="pl-PL" altLang="pl-PL" b="1" dirty="0">
                <a:solidFill>
                  <a:srgbClr val="33CCFF"/>
                </a:solidFill>
              </a:rPr>
              <a:t>Żal</a:t>
            </a:r>
          </a:p>
          <a:p>
            <a:pPr algn="ctr"/>
            <a:r>
              <a:rPr lang="pl-PL" altLang="pl-PL" b="1" dirty="0">
                <a:solidFill>
                  <a:srgbClr val="33CCFF"/>
                </a:solidFill>
              </a:rPr>
              <a:t>Wstyd</a:t>
            </a:r>
          </a:p>
          <a:p>
            <a:pPr algn="ctr"/>
            <a:r>
              <a:rPr lang="pl-PL" altLang="pl-PL" b="1" dirty="0">
                <a:solidFill>
                  <a:srgbClr val="33CCFF"/>
                </a:solidFill>
              </a:rPr>
              <a:t>Lęk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sz="4400" b="1" dirty="0" smtClean="0"/>
              <a:t>Uczucia</a:t>
            </a:r>
            <a:endParaRPr lang="pl-PL" sz="4400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r>
              <a:rPr lang="pl-PL" altLang="pl-PL" b="1" dirty="0">
                <a:solidFill>
                  <a:schemeClr val="accent2"/>
                </a:solidFill>
              </a:rPr>
              <a:t>Miłość</a:t>
            </a:r>
          </a:p>
          <a:p>
            <a:pPr algn="ctr"/>
            <a:r>
              <a:rPr lang="pl-PL" altLang="pl-PL" b="1" dirty="0">
                <a:solidFill>
                  <a:schemeClr val="accent2"/>
                </a:solidFill>
              </a:rPr>
              <a:t>Nienawiść</a:t>
            </a:r>
          </a:p>
          <a:p>
            <a:pPr algn="ctr"/>
            <a:r>
              <a:rPr lang="pl-PL" altLang="pl-PL" b="1" dirty="0">
                <a:solidFill>
                  <a:schemeClr val="accent2"/>
                </a:solidFill>
              </a:rPr>
              <a:t>Pogarda</a:t>
            </a:r>
          </a:p>
          <a:p>
            <a:pPr algn="ctr"/>
            <a:r>
              <a:rPr lang="pl-PL" altLang="pl-PL" b="1" dirty="0">
                <a:solidFill>
                  <a:schemeClr val="accent2"/>
                </a:solidFill>
              </a:rPr>
              <a:t>Zazdrość</a:t>
            </a:r>
          </a:p>
          <a:p>
            <a:pPr algn="ctr"/>
            <a:r>
              <a:rPr lang="pl-PL" altLang="pl-PL" b="1" dirty="0">
                <a:solidFill>
                  <a:schemeClr val="accent2"/>
                </a:solidFill>
              </a:rPr>
              <a:t>Zawiść</a:t>
            </a:r>
          </a:p>
          <a:p>
            <a:pPr algn="ctr"/>
            <a:r>
              <a:rPr lang="pl-PL" altLang="pl-PL" b="1" dirty="0">
                <a:solidFill>
                  <a:schemeClr val="accent2"/>
                </a:solidFill>
              </a:rPr>
              <a:t>Współczucie</a:t>
            </a:r>
          </a:p>
          <a:p>
            <a:pPr algn="ctr"/>
            <a:r>
              <a:rPr lang="pl-PL" altLang="pl-PL" b="1" dirty="0">
                <a:solidFill>
                  <a:schemeClr val="accent2"/>
                </a:solidFill>
              </a:rPr>
              <a:t>Przyjaźń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0209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774825" y="549276"/>
            <a:ext cx="8678786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pl-PL" altLang="pl-PL" sz="2800">
                <a:solidFill>
                  <a:srgbClr val="33CCFF"/>
                </a:solidFill>
                <a:latin typeface="Elephant" panose="02020904090505020303" pitchFamily="18" charset="0"/>
              </a:rPr>
              <a:t>Emocje</a:t>
            </a:r>
            <a:r>
              <a:rPr lang="pl-PL" altLang="pl-PL" sz="2800">
                <a:latin typeface="Elephant" panose="02020904090505020303" pitchFamily="18" charset="0"/>
              </a:rPr>
              <a:t> – odczuwamy je niezależnie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pl-PL" altLang="pl-PL" sz="2800">
                <a:latin typeface="Elephant" panose="02020904090505020303" pitchFamily="18" charset="0"/>
              </a:rPr>
              <a:t>od samego siebie.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pl-PL" altLang="pl-PL" sz="2800">
                <a:latin typeface="Elephant" panose="02020904090505020303" pitchFamily="18" charset="0"/>
              </a:rPr>
              <a:t>Są neutralne i są naszą reakcją na to, co się stało.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992313" y="2852739"/>
            <a:ext cx="8413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>
                <a:solidFill>
                  <a:srgbClr val="33CCFF"/>
                </a:solidFill>
                <a:latin typeface="Elephant" panose="02020904090505020303" pitchFamily="18" charset="0"/>
              </a:rPr>
              <a:t>Uczucia</a:t>
            </a:r>
            <a:r>
              <a:rPr lang="pl-PL" altLang="pl-PL" sz="2800">
                <a:latin typeface="Elephant" panose="02020904090505020303" pitchFamily="18" charset="0"/>
              </a:rPr>
              <a:t>- powstają z czasem, w dużo bardziej skomplikowany sposób niż emocje.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>
                <a:latin typeface="Elephant" panose="02020904090505020303" pitchFamily="18" charset="0"/>
              </a:rPr>
              <a:t>Możemy nad nimi zapanować zmieniając nasz sposób myślenia</a:t>
            </a:r>
          </a:p>
        </p:txBody>
      </p:sp>
    </p:spTree>
    <p:extLst>
      <p:ext uri="{BB962C8B-B14F-4D97-AF65-F5344CB8AC3E}">
        <p14:creationId xmlns:p14="http://schemas.microsoft.com/office/powerpoint/2010/main" val="2265715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</a:rPr>
              <a:t>Co to jest emocja?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altLang="pl-PL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Jest zwykle wynikiem świadomej lub nieświadomej oceny zdarzenia jako istotnie wpływającego na cele lub interesy </a:t>
            </a:r>
            <a:r>
              <a:rPr lang="pl-PL" altLang="pl-PL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podmiotu.</a:t>
            </a:r>
            <a:r>
              <a:rPr lang="pl-PL" altLang="pl-PL" sz="2800" dirty="0" smtClean="0"/>
              <a:t> </a:t>
            </a:r>
            <a:endParaRPr lang="pl-PL" altLang="pl-PL" sz="2800" dirty="0"/>
          </a:p>
        </p:txBody>
      </p:sp>
    </p:spTree>
    <p:extLst>
      <p:ext uri="{BB962C8B-B14F-4D97-AF65-F5344CB8AC3E}">
        <p14:creationId xmlns:p14="http://schemas.microsoft.com/office/powerpoint/2010/main" val="148560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/>
              <a:t>Jest zwykle doświadczana jako szczególny rodzaj stanu psychicznego. </a:t>
            </a:r>
            <a:endParaRPr lang="pl-PL" sz="2800" dirty="0" smtClean="0"/>
          </a:p>
          <a:p>
            <a:r>
              <a:rPr lang="pl-PL" sz="2800" dirty="0" smtClean="0"/>
              <a:t>Często towarzyszą </a:t>
            </a:r>
            <a:r>
              <a:rPr lang="pl-PL" sz="2800" dirty="0"/>
              <a:t>jej lub następują po niej zmiany somatyczne, ekspresje mimiczne i pantomimiczne oraz reakcje o charakterze behawioralnym.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443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Emocje podstawowe: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535564"/>
          </a:xfrm>
        </p:spPr>
        <p:txBody>
          <a:bodyPr>
            <a:normAutofit fontScale="85000" lnSpcReduction="20000"/>
          </a:bodyPr>
          <a:lstStyle/>
          <a:p>
            <a:r>
              <a:rPr lang="pl-PL" altLang="pl-PL" sz="2400" dirty="0">
                <a:cs typeface="Times New Roman" panose="02020603050405020304" pitchFamily="18" charset="0"/>
              </a:rPr>
              <a:t>Wrodzone, wspólne ws</a:t>
            </a:r>
            <a:r>
              <a:rPr lang="pl-PL" altLang="pl-PL" sz="2400" dirty="0"/>
              <a:t>z</a:t>
            </a:r>
            <a:r>
              <a:rPr lang="pl-PL" altLang="pl-PL" sz="2400" dirty="0">
                <a:cs typeface="Times New Roman" panose="02020603050405020304" pitchFamily="18" charset="0"/>
              </a:rPr>
              <a:t>y</a:t>
            </a:r>
            <a:r>
              <a:rPr lang="pl-PL" altLang="pl-PL" sz="2400" dirty="0"/>
              <a:t>s</a:t>
            </a:r>
            <a:r>
              <a:rPr lang="pl-PL" altLang="pl-PL" sz="2400" dirty="0">
                <a:cs typeface="Times New Roman" panose="02020603050405020304" pitchFamily="18" charset="0"/>
              </a:rPr>
              <a:t>tkim ludziom</a:t>
            </a:r>
            <a:r>
              <a:rPr lang="pl-PL" altLang="pl-PL" sz="2400" dirty="0"/>
              <a:t> </a:t>
            </a:r>
          </a:p>
          <a:p>
            <a:pPr marL="0" indent="0">
              <a:buNone/>
            </a:pPr>
            <a:endParaRPr lang="pl-PL" altLang="pl-PL" sz="24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altLang="pl-PL" sz="2400" dirty="0" smtClean="0">
                <a:cs typeface="Times New Roman" panose="02020603050405020304" pitchFamily="18" charset="0"/>
              </a:rPr>
              <a:t>Wg </a:t>
            </a:r>
            <a:r>
              <a:rPr lang="pl-PL" altLang="pl-PL" sz="2400" dirty="0" err="1" smtClean="0">
                <a:cs typeface="Times New Roman" panose="02020603050405020304" pitchFamily="18" charset="0"/>
              </a:rPr>
              <a:t>Ekmana</a:t>
            </a:r>
            <a:r>
              <a:rPr lang="pl-PL" altLang="pl-PL" sz="2400" dirty="0" smtClean="0">
                <a:cs typeface="Times New Roman" panose="02020603050405020304" pitchFamily="18" charset="0"/>
              </a:rPr>
              <a:t>*:</a:t>
            </a:r>
            <a:endParaRPr lang="pl-PL" altLang="pl-PL" sz="2400" dirty="0">
              <a:cs typeface="Times New Roman" panose="02020603050405020304" pitchFamily="18" charset="0"/>
            </a:endParaRPr>
          </a:p>
          <a:p>
            <a:r>
              <a:rPr lang="pl-PL" altLang="pl-PL" sz="2400" dirty="0">
                <a:cs typeface="Times New Roman" panose="02020603050405020304" pitchFamily="18" charset="0"/>
              </a:rPr>
              <a:t>Zdziwienie, szczęście, gniew, strach, wstręt, smutek</a:t>
            </a:r>
            <a:r>
              <a:rPr lang="pl-PL" altLang="pl-PL" sz="2400" dirty="0"/>
              <a:t> </a:t>
            </a:r>
          </a:p>
          <a:p>
            <a:pPr marL="0" indent="0">
              <a:buNone/>
            </a:pPr>
            <a:r>
              <a:rPr lang="pl-PL" altLang="pl-PL" sz="2400" dirty="0" smtClean="0">
                <a:cs typeface="Times New Roman" panose="02020603050405020304" pitchFamily="18" charset="0"/>
              </a:rPr>
              <a:t>Wg </a:t>
            </a:r>
            <a:r>
              <a:rPr lang="pl-PL" altLang="pl-PL" sz="2400" dirty="0" err="1" smtClean="0">
                <a:cs typeface="Times New Roman" panose="02020603050405020304" pitchFamily="18" charset="0"/>
              </a:rPr>
              <a:t>Tomkinsa</a:t>
            </a:r>
            <a:r>
              <a:rPr lang="pl-PL" altLang="pl-PL" sz="2400" dirty="0" smtClean="0">
                <a:cs typeface="Times New Roman" panose="02020603050405020304" pitchFamily="18" charset="0"/>
              </a:rPr>
              <a:t>*:</a:t>
            </a:r>
            <a:endParaRPr lang="pl-PL" altLang="pl-PL" sz="2400" dirty="0">
              <a:cs typeface="Times New Roman" panose="02020603050405020304" pitchFamily="18" charset="0"/>
            </a:endParaRPr>
          </a:p>
          <a:p>
            <a:r>
              <a:rPr lang="pl-PL" altLang="pl-PL" sz="2400" dirty="0">
                <a:cs typeface="Times New Roman" panose="02020603050405020304" pitchFamily="18" charset="0"/>
              </a:rPr>
              <a:t>Zdziwienie, zainteresowanie, radość, wściekłość, strach, wstyd, udręka</a:t>
            </a:r>
            <a:r>
              <a:rPr lang="pl-PL" altLang="pl-PL" sz="2400" dirty="0"/>
              <a:t> </a:t>
            </a:r>
            <a:endParaRPr lang="pl-PL" altLang="pl-PL" sz="2400" dirty="0" smtClean="0"/>
          </a:p>
          <a:p>
            <a:endParaRPr lang="pl-PL" altLang="pl-PL" sz="2400" dirty="0"/>
          </a:p>
          <a:p>
            <a:endParaRPr lang="pl-PL" altLang="pl-PL" sz="2400" dirty="0" smtClean="0"/>
          </a:p>
          <a:p>
            <a:pPr marL="0" indent="0">
              <a:buNone/>
            </a:pPr>
            <a:r>
              <a:rPr lang="pl-PL" altLang="pl-PL" sz="1900" i="1" dirty="0" smtClean="0"/>
              <a:t>*Paul </a:t>
            </a:r>
            <a:r>
              <a:rPr lang="pl-PL" altLang="pl-PL" sz="1900" i="1" dirty="0"/>
              <a:t>Ekman (ur. 15 lutego 1934 w stanie Waszyngton) – amerykański psycholog, pionier w dziedzinie badań emocji i ich ekspresji </a:t>
            </a:r>
            <a:r>
              <a:rPr lang="pl-PL" altLang="pl-PL" sz="1900" i="1" dirty="0" smtClean="0"/>
              <a:t>ruchowo-mimicznej.</a:t>
            </a:r>
          </a:p>
          <a:p>
            <a:pPr marL="0" indent="0">
              <a:buNone/>
            </a:pPr>
            <a:r>
              <a:rPr lang="pl-PL" altLang="pl-PL" sz="1900" i="1" dirty="0" smtClean="0"/>
              <a:t>*</a:t>
            </a:r>
            <a:r>
              <a:rPr lang="pl-PL" altLang="pl-PL" sz="1900" i="1" dirty="0" err="1" smtClean="0"/>
              <a:t>Silvan</a:t>
            </a:r>
            <a:r>
              <a:rPr lang="pl-PL" altLang="pl-PL" sz="1900" i="1" dirty="0" smtClean="0"/>
              <a:t> </a:t>
            </a:r>
            <a:r>
              <a:rPr lang="pl-PL" altLang="pl-PL" sz="1900" i="1" dirty="0"/>
              <a:t>Solomon Tomkins (ur. 4 czerwca 1911 w Filadelfii, zm. 10 czerwca 1991 </a:t>
            </a:r>
            <a:r>
              <a:rPr lang="pl-PL" altLang="pl-PL" sz="1900" i="1" dirty="0" err="1"/>
              <a:t>Somers</a:t>
            </a:r>
            <a:r>
              <a:rPr lang="pl-PL" altLang="pl-PL" sz="1900" i="1" dirty="0"/>
              <a:t> Point k. New Jersey) – amerykański psycholog i filozof, uznawany[a] za twórcę nowoczesnej „teorii afektów[b]”[4][5] i „teorii skryptów”, dotyczącej roli emocji w kształtowaniu </a:t>
            </a:r>
            <a:r>
              <a:rPr lang="pl-PL" altLang="pl-PL" sz="1900" i="1" dirty="0" smtClean="0"/>
              <a:t>osobowości.</a:t>
            </a:r>
            <a:endParaRPr lang="pl-PL" altLang="pl-PL" sz="1900" i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9023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sz="2400" dirty="0">
                <a:cs typeface="Times New Roman" panose="02020603050405020304" pitchFamily="18" charset="0"/>
              </a:rPr>
              <a:t>Różne emocje maja inne podłoże mózgowe – uszkodzenie (np. ciała migdałowatego)</a:t>
            </a:r>
            <a:r>
              <a:rPr lang="pl-PL" altLang="pl-PL" sz="2400" dirty="0"/>
              <a:t> </a:t>
            </a:r>
            <a:r>
              <a:rPr lang="pl-PL" altLang="pl-PL" sz="2400" dirty="0">
                <a:cs typeface="Times New Roman" panose="02020603050405020304" pitchFamily="18" charset="0"/>
              </a:rPr>
              <a:t>może </a:t>
            </a:r>
            <a:r>
              <a:rPr lang="pl-PL" altLang="pl-PL" sz="2400" dirty="0"/>
              <a:t> </a:t>
            </a:r>
            <a:r>
              <a:rPr lang="pl-PL" altLang="pl-PL" sz="2400" dirty="0">
                <a:cs typeface="Times New Roman" panose="02020603050405020304" pitchFamily="18" charset="0"/>
              </a:rPr>
              <a:t>uszkodzić identyfikowanie strachu i smutku, nie uszkadzając </a:t>
            </a:r>
            <a:r>
              <a:rPr lang="pl-PL" altLang="pl-PL" sz="2400" dirty="0"/>
              <a:t>percepcji innych </a:t>
            </a:r>
            <a:r>
              <a:rPr lang="pl-PL" altLang="pl-PL" sz="2400" dirty="0" smtClean="0"/>
              <a:t>emocji</a:t>
            </a:r>
          </a:p>
          <a:p>
            <a:r>
              <a:rPr lang="pl-PL" altLang="pl-PL" sz="2400" dirty="0">
                <a:cs typeface="Times New Roman" panose="02020603050405020304" pitchFamily="18" charset="0"/>
              </a:rPr>
              <a:t>Emocje pozytywne i negatywne nie są przeciwstawne, ale mogą występować równocześnie, np. radość i złość</a:t>
            </a:r>
            <a:r>
              <a:rPr lang="pl-PL" altLang="pl-PL" sz="2400" dirty="0"/>
              <a:t> </a:t>
            </a:r>
          </a:p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524134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dirty="0" err="1" smtClean="0">
                <a:solidFill>
                  <a:schemeClr val="tx1"/>
                </a:solidFill>
              </a:rPr>
              <a:t>Cannona</a:t>
            </a:r>
            <a:r>
              <a:rPr lang="pl-PL" altLang="pl-PL" dirty="0" smtClean="0">
                <a:solidFill>
                  <a:schemeClr val="tx1"/>
                </a:solidFill>
              </a:rPr>
              <a:t> i Barda</a:t>
            </a:r>
            <a:br>
              <a:rPr lang="pl-PL" altLang="pl-PL" dirty="0" smtClean="0">
                <a:solidFill>
                  <a:schemeClr val="tx1"/>
                </a:solidFill>
              </a:rPr>
            </a:br>
            <a:endParaRPr lang="pl-PL" altLang="pl-PL" dirty="0" smtClean="0">
              <a:solidFill>
                <a:schemeClr val="tx1"/>
              </a:solidFill>
            </a:endParaRPr>
          </a:p>
        </p:txBody>
      </p:sp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1828800" y="2209800"/>
            <a:ext cx="2667000" cy="1219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l-PL" altLang="pl-PL" b="1" dirty="0"/>
              <a:t>Wydarzenie</a:t>
            </a:r>
          </a:p>
        </p:txBody>
      </p:sp>
      <p:sp>
        <p:nvSpPr>
          <p:cNvPr id="14340" name="AutoShape 5"/>
          <p:cNvSpPr>
            <a:spLocks noChangeArrowheads="1"/>
          </p:cNvSpPr>
          <p:nvPr/>
        </p:nvSpPr>
        <p:spPr bwMode="auto">
          <a:xfrm>
            <a:off x="4876800" y="2209800"/>
            <a:ext cx="2667000" cy="1219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pl-PL" sz="1800" dirty="0">
                <a:latin typeface="Arial" panose="020B0604020202020204" pitchFamily="34" charset="0"/>
              </a:rPr>
              <a:t>informacja przetwarzana </a:t>
            </a:r>
          </a:p>
          <a:p>
            <a:r>
              <a:rPr lang="pl-PL" altLang="pl-PL" sz="1800" dirty="0">
                <a:latin typeface="Arial" panose="020B0604020202020204" pitchFamily="34" charset="0"/>
              </a:rPr>
              <a:t>przez wzgórze i </a:t>
            </a:r>
          </a:p>
          <a:p>
            <a:r>
              <a:rPr lang="pl-PL" altLang="pl-PL" sz="1800" dirty="0">
                <a:latin typeface="Arial" panose="020B0604020202020204" pitchFamily="34" charset="0"/>
              </a:rPr>
              <a:t>przesyłana do kory i</a:t>
            </a:r>
          </a:p>
          <a:p>
            <a:r>
              <a:rPr lang="pl-PL" altLang="pl-PL" sz="1800" dirty="0">
                <a:latin typeface="Arial" panose="020B0604020202020204" pitchFamily="34" charset="0"/>
              </a:rPr>
              <a:t> do ciała</a:t>
            </a:r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14341" name="AutoShape 6"/>
          <p:cNvSpPr>
            <a:spLocks noChangeArrowheads="1"/>
          </p:cNvSpPr>
          <p:nvPr/>
        </p:nvSpPr>
        <p:spPr bwMode="auto">
          <a:xfrm>
            <a:off x="4953000" y="4267200"/>
            <a:ext cx="27432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l-PL" altLang="pl-PL" sz="2000" b="1"/>
              <a:t>Ocena wydarzenia </a:t>
            </a:r>
          </a:p>
          <a:p>
            <a:pPr algn="ctr"/>
            <a:r>
              <a:rPr lang="pl-PL" altLang="pl-PL" sz="2000" b="1"/>
              <a:t>przez korę</a:t>
            </a:r>
          </a:p>
        </p:txBody>
      </p:sp>
      <p:sp>
        <p:nvSpPr>
          <p:cNvPr id="14342" name="AutoShape 8"/>
          <p:cNvSpPr>
            <a:spLocks noChangeArrowheads="1"/>
          </p:cNvSpPr>
          <p:nvPr/>
        </p:nvSpPr>
        <p:spPr bwMode="auto">
          <a:xfrm>
            <a:off x="4953000" y="5410200"/>
            <a:ext cx="2819400" cy="1219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l-PL" altLang="pl-PL" b="1"/>
              <a:t>EMOCJA</a:t>
            </a:r>
          </a:p>
        </p:txBody>
      </p:sp>
      <p:sp>
        <p:nvSpPr>
          <p:cNvPr id="14343" name="AutoShape 9"/>
          <p:cNvSpPr>
            <a:spLocks noChangeArrowheads="1"/>
          </p:cNvSpPr>
          <p:nvPr/>
        </p:nvSpPr>
        <p:spPr bwMode="auto">
          <a:xfrm>
            <a:off x="4495800" y="2667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4344" name="AutoShape 11"/>
          <p:cNvSpPr>
            <a:spLocks noChangeArrowheads="1"/>
          </p:cNvSpPr>
          <p:nvPr/>
        </p:nvSpPr>
        <p:spPr bwMode="auto">
          <a:xfrm>
            <a:off x="5867400" y="350520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auto">
          <a:xfrm>
            <a:off x="6019800" y="5029200"/>
            <a:ext cx="6096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83489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ytat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TM03457503[[fn=Cytat]]</Template>
  <TotalTime>29</TotalTime>
  <Words>518</Words>
  <Application>Microsoft Office PowerPoint</Application>
  <PresentationFormat>Panoramiczny</PresentationFormat>
  <Paragraphs>83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Elephant</vt:lpstr>
      <vt:lpstr>Times New Roman</vt:lpstr>
      <vt:lpstr>Wingdings 2</vt:lpstr>
      <vt:lpstr>Cytat</vt:lpstr>
      <vt:lpstr>Zajęcia podnoszące kompetencje emocjonalno-społeczne</vt:lpstr>
      <vt:lpstr>Uczucia, a Emocje</vt:lpstr>
      <vt:lpstr>Prezentacja programu PowerPoint</vt:lpstr>
      <vt:lpstr>Prezentacja programu PowerPoint</vt:lpstr>
      <vt:lpstr>Co to jest emocja?</vt:lpstr>
      <vt:lpstr>Prezentacja programu PowerPoint</vt:lpstr>
      <vt:lpstr>Emocje podstawowe:</vt:lpstr>
      <vt:lpstr>Prezentacja programu PowerPoint</vt:lpstr>
      <vt:lpstr>Cannona i Barda </vt:lpstr>
      <vt:lpstr>Strach </vt:lpstr>
      <vt:lpstr>Ciekawostki dotyczące emocji</vt:lpstr>
      <vt:lpstr>Zadowolenie, a pieniądze</vt:lpstr>
      <vt:lpstr>Język ciała:</vt:lpstr>
      <vt:lpstr>Emocje a wykonywanie zadań:</vt:lpstr>
      <vt:lpstr>Prezentacja programu PowerPoint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Zajęcia podnoszące kompetencje emocjonalno-społeczne</dc:title>
  <dc:creator>Admin</dc:creator>
  <cp:lastModifiedBy>Admin</cp:lastModifiedBy>
  <cp:revision>7</cp:revision>
  <dcterms:created xsi:type="dcterms:W3CDTF">2020-04-29T09:23:38Z</dcterms:created>
  <dcterms:modified xsi:type="dcterms:W3CDTF">2020-04-30T09:21:45Z</dcterms:modified>
</cp:coreProperties>
</file>