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8" r:id="rId3"/>
    <p:sldId id="259" r:id="rId4"/>
    <p:sldId id="278" r:id="rId5"/>
    <p:sldId id="277" r:id="rId6"/>
    <p:sldId id="279" r:id="rId7"/>
    <p:sldId id="280" r:id="rId8"/>
    <p:sldId id="281" r:id="rId9"/>
    <p:sldId id="260" r:id="rId10"/>
    <p:sldId id="262" r:id="rId11"/>
    <p:sldId id="274" r:id="rId12"/>
    <p:sldId id="275" r:id="rId1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8" d="100"/>
          <a:sy n="88" d="100"/>
        </p:scale>
        <p:origin x="494" y="6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Title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012" y="1300785"/>
            <a:ext cx="8689976" cy="2509213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012" y="3886200"/>
            <a:ext cx="8689976" cy="1371599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l-PL"/>
              <a:t>Kliknij, aby edytować styl wzorca podtytułu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braz panoramiczny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4" y="4289374"/>
            <a:ext cx="10364432" cy="81161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84744" y="698261"/>
            <a:ext cx="9822532" cy="3214136"/>
          </a:xfrm>
          <a:prstGeom prst="roundRect">
            <a:avLst>
              <a:gd name="adj" fmla="val 4944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l-PL"/>
              <a:t>Kliknij ikonę, aby dodać obraz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5108728"/>
            <a:ext cx="10364452" cy="682472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4/2/2020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ytuł i po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599"/>
            <a:ext cx="10364452" cy="3427245"/>
          </a:xfrm>
        </p:spPr>
        <p:txBody>
          <a:bodyPr anchor="ctr"/>
          <a:lstStyle>
            <a:lvl1pPr algn="ctr">
              <a:defRPr sz="320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204821"/>
            <a:ext cx="10364452" cy="1586380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4/2/2020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ferta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59478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4372796"/>
            <a:ext cx="10364452" cy="1421053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4/2/2020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1001488" y="75416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557558" y="29935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a naz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2138721"/>
            <a:ext cx="10364452" cy="2511835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662335"/>
            <a:ext cx="10364452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4/2/2020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kolum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10364452" cy="1605094"/>
          </a:xfrm>
        </p:spPr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74" y="2367093"/>
            <a:ext cx="329897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74" y="2943355"/>
            <a:ext cx="3298976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52389" y="2367093"/>
            <a:ext cx="329152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1348" y="2943355"/>
            <a:ext cx="3303351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2367093"/>
            <a:ext cx="33049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73298" y="2943355"/>
            <a:ext cx="3304928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4/2/2020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kolumna obraz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74" y="610772"/>
            <a:ext cx="10364452" cy="1603922"/>
          </a:xfrm>
        </p:spPr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74" y="4204820"/>
            <a:ext cx="3296409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913774" y="2367093"/>
            <a:ext cx="3296409" cy="1524000"/>
          </a:xfrm>
          <a:prstGeom prst="roundRect">
            <a:avLst>
              <a:gd name="adj" fmla="val 9363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l-PL"/>
              <a:t>Kliknij ikonę, aby dodać obraz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74" y="4781082"/>
            <a:ext cx="3296409" cy="101011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59" y="4204820"/>
            <a:ext cx="33018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41348" y="2367093"/>
            <a:ext cx="3303352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l-PL"/>
              <a:t>Kliknij ikonę, aby dodać obraz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348" y="4781080"/>
            <a:ext cx="3303352" cy="101011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4204820"/>
            <a:ext cx="330068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973298" y="2367093"/>
            <a:ext cx="3304928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l-PL"/>
              <a:t>Kliknij ikonę, aby dodać obraz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73173" y="4781078"/>
            <a:ext cx="3305053" cy="1010121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4/2/2020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2367093"/>
            <a:ext cx="10364452" cy="3424107"/>
          </a:xfrm>
        </p:spPr>
        <p:txBody>
          <a:bodyPr vert="eaVert"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609601"/>
            <a:ext cx="2553326" cy="518159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609601"/>
            <a:ext cx="7658724" cy="5181599"/>
          </a:xfrm>
        </p:spPr>
        <p:txBody>
          <a:bodyPr vert="eaVert"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10363826" cy="3424107"/>
          </a:xfrm>
        </p:spPr>
        <p:txBody>
          <a:bodyPr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828563"/>
            <a:ext cx="10351752" cy="2736819"/>
          </a:xfrm>
        </p:spPr>
        <p:txBody>
          <a:bodyPr anchor="b">
            <a:normAutofit/>
          </a:bodyPr>
          <a:lstStyle>
            <a:lvl1pPr>
              <a:defRPr sz="400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4" y="3657457"/>
            <a:ext cx="10351752" cy="1368183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5106026" cy="3424107"/>
          </a:xfrm>
        </p:spPr>
        <p:txBody>
          <a:bodyPr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6172200" y="2367092"/>
            <a:ext cx="5105400" cy="3424107"/>
          </a:xfrm>
        </p:spPr>
        <p:txBody>
          <a:bodyPr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4/2/2020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6328" y="2371018"/>
            <a:ext cx="487347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913774" y="3051012"/>
            <a:ext cx="5106027" cy="2740187"/>
          </a:xfrm>
        </p:spPr>
        <p:txBody>
          <a:bodyPr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96423" y="2371018"/>
            <a:ext cx="488180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6172200" y="3051012"/>
            <a:ext cx="5105401" cy="2740187"/>
          </a:xfrm>
        </p:spPr>
        <p:txBody>
          <a:bodyPr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4/2/2020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4/2/2020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4/2/2020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609600"/>
            <a:ext cx="3935688" cy="2023252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78062" y="609600"/>
            <a:ext cx="6200163" cy="5181599"/>
          </a:xfrm>
        </p:spPr>
        <p:txBody>
          <a:bodyPr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2632852"/>
            <a:ext cx="3935689" cy="3158348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4/2/2020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5934969" cy="2023254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24803" y="609601"/>
            <a:ext cx="3255358" cy="5181600"/>
          </a:xfrm>
          <a:prstGeom prst="roundRect">
            <a:avLst>
              <a:gd name="adj" fmla="val 4943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l-PL"/>
              <a:t>Kliknij ikonę, aby dodać obraz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2632852"/>
            <a:ext cx="5934949" cy="3158347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4/2/2020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 amt="8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5" y="2367093"/>
            <a:ext cx="10364452" cy="34241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7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48A87A34-81AB-432B-8DAE-1953F412C126}" type="datetimeFigureOut">
              <a:rPr lang="en-US" dirty="0"/>
              <a:pPr/>
              <a:t>4/2/2020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74" y="5883275"/>
            <a:ext cx="667288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6421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tx1"/>
        </a:buClr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pattFill prst="pct5">
          <a:fgClr>
            <a:schemeClr val="bg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/>
          <p:cNvSpPr>
            <a:spLocks noGrp="1"/>
          </p:cNvSpPr>
          <p:nvPr>
            <p:ph type="ctrTitle"/>
          </p:nvPr>
        </p:nvSpPr>
        <p:spPr>
          <a:xfrm>
            <a:off x="1694452" y="2708367"/>
            <a:ext cx="8689976" cy="766354"/>
          </a:xfrm>
        </p:spPr>
        <p:txBody>
          <a:bodyPr>
            <a:normAutofit fontScale="90000"/>
          </a:bodyPr>
          <a:lstStyle/>
          <a:p>
            <a:r>
              <a:rPr lang="pl-PL" b="1" dirty="0"/>
              <a:t>Zajęcia podnoszące kompetencje emocjonalno-społeczne</a:t>
            </a:r>
            <a:endParaRPr lang="pl-PL" dirty="0"/>
          </a:p>
        </p:txBody>
      </p:sp>
      <p:sp>
        <p:nvSpPr>
          <p:cNvPr id="5" name="Podtytuł 4"/>
          <p:cNvSpPr>
            <a:spLocks noGrp="1"/>
          </p:cNvSpPr>
          <p:nvPr>
            <p:ph type="subTitle" idx="1"/>
          </p:nvPr>
        </p:nvSpPr>
        <p:spPr>
          <a:xfrm>
            <a:off x="1694452" y="3717714"/>
            <a:ext cx="8689976" cy="714949"/>
          </a:xfrm>
        </p:spPr>
        <p:txBody>
          <a:bodyPr/>
          <a:lstStyle/>
          <a:p>
            <a:r>
              <a:rPr lang="pl-PL" dirty="0" smtClean="0">
                <a:solidFill>
                  <a:schemeClr val="tx1"/>
                </a:solidFill>
              </a:rPr>
              <a:t>Temat: </a:t>
            </a:r>
            <a:r>
              <a:rPr lang="pl-PL" dirty="0">
                <a:solidFill>
                  <a:schemeClr val="tx1"/>
                </a:solidFill>
              </a:rPr>
              <a:t>Stereotypy, uprzedzenia i dyskryminacja</a:t>
            </a:r>
          </a:p>
        </p:txBody>
      </p:sp>
    </p:spTree>
    <p:extLst>
      <p:ext uri="{BB962C8B-B14F-4D97-AF65-F5344CB8AC3E}">
        <p14:creationId xmlns:p14="http://schemas.microsoft.com/office/powerpoint/2010/main" val="38342524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pattFill prst="pct5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b="1" dirty="0">
                <a:solidFill>
                  <a:schemeClr val="accent3">
                    <a:lumMod val="75000"/>
                  </a:schemeClr>
                </a:solidFill>
              </a:rPr>
              <a:t>Komunikacja to podstawa.</a:t>
            </a:r>
            <a:br>
              <a:rPr lang="pl-PL" b="1" dirty="0">
                <a:solidFill>
                  <a:schemeClr val="accent3">
                    <a:lumMod val="75000"/>
                  </a:schemeClr>
                </a:solidFill>
              </a:rPr>
            </a:br>
            <a:r>
              <a:rPr lang="pl-PL" b="1" dirty="0">
                <a:solidFill>
                  <a:schemeClr val="accent3">
                    <a:lumMod val="75000"/>
                  </a:schemeClr>
                </a:solidFill>
              </a:rPr>
              <a:t>jakie są moje relacje z innymi?</a:t>
            </a:r>
            <a:r>
              <a:rPr lang="pl-PL" dirty="0"/>
              <a:t/>
            </a:r>
            <a:br>
              <a:rPr lang="pl-PL" dirty="0"/>
            </a:b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marL="0" indent="0">
              <a:buNone/>
            </a:pPr>
            <a:r>
              <a:rPr lang="pl-PL" b="1" dirty="0"/>
              <a:t>Żeby wiedzieć więcej o innych, musimy najpierw znać samych siebie?</a:t>
            </a:r>
          </a:p>
          <a:p>
            <a:pPr marL="0" indent="0">
              <a:buNone/>
            </a:pPr>
            <a:r>
              <a:rPr lang="pl-PL" b="1" dirty="0"/>
              <a:t>Jak poprawić moje relacje z innymi?</a:t>
            </a:r>
          </a:p>
          <a:p>
            <a:pPr>
              <a:buFontTx/>
              <a:buChar char="-"/>
            </a:pPr>
            <a:r>
              <a:rPr lang="pl-PL" dirty="0"/>
              <a:t>Dobra atmosfera</a:t>
            </a:r>
          </a:p>
          <a:p>
            <a:pPr>
              <a:buFontTx/>
              <a:buChar char="-"/>
            </a:pPr>
            <a:r>
              <a:rPr lang="pl-PL" dirty="0"/>
              <a:t>Wzajemna pomoc</a:t>
            </a:r>
          </a:p>
          <a:p>
            <a:pPr>
              <a:buFontTx/>
              <a:buChar char="-"/>
            </a:pPr>
            <a:r>
              <a:rPr lang="pl-PL" dirty="0" smtClean="0"/>
              <a:t>Tolerancja </a:t>
            </a:r>
            <a:r>
              <a:rPr lang="pl-PL" dirty="0" smtClean="0"/>
              <a:t>– </a:t>
            </a:r>
            <a:r>
              <a:rPr lang="pl-PL" i="1" dirty="0" smtClean="0"/>
              <a:t>o tolerancji dowiesz się więcej na następnych zajęciach.</a:t>
            </a:r>
            <a:endParaRPr lang="pl-PL" i="1" dirty="0"/>
          </a:p>
          <a:p>
            <a:pPr>
              <a:buFontTx/>
              <a:buChar char="-"/>
            </a:pPr>
            <a:r>
              <a:rPr lang="pl-PL" dirty="0"/>
              <a:t>Akceptacja</a:t>
            </a:r>
          </a:p>
          <a:p>
            <a:pPr>
              <a:buFontTx/>
              <a:buChar char="-"/>
            </a:pP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37871102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pattFill prst="pct5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Bibliografia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r>
              <a:rPr lang="pl-PL" i="1" dirty="0" smtClean="0"/>
              <a:t>C</a:t>
            </a:r>
            <a:r>
              <a:rPr lang="pl-PL" i="1" dirty="0"/>
              <a:t>. </a:t>
            </a:r>
            <a:r>
              <a:rPr lang="pl-PL" i="1" dirty="0" err="1"/>
              <a:t>Macrac</a:t>
            </a:r>
            <a:r>
              <a:rPr lang="pl-PL" i="1" dirty="0"/>
              <a:t>, C. </a:t>
            </a:r>
            <a:r>
              <a:rPr lang="pl-PL" i="1" dirty="0" err="1"/>
              <a:t>Stanger</a:t>
            </a:r>
            <a:r>
              <a:rPr lang="pl-PL" i="1" dirty="0"/>
              <a:t> „Stereotypy i uprzedzenia”</a:t>
            </a:r>
          </a:p>
          <a:p>
            <a:r>
              <a:rPr lang="pl-PL" i="1" dirty="0"/>
              <a:t>J. </a:t>
            </a:r>
            <a:r>
              <a:rPr lang="pl-PL" i="1" dirty="0" err="1"/>
              <a:t>Miluska</a:t>
            </a:r>
            <a:r>
              <a:rPr lang="pl-PL" i="1" dirty="0"/>
              <a:t> „Tożsamość kobiet i mężczyzn”</a:t>
            </a:r>
          </a:p>
          <a:p>
            <a:r>
              <a:rPr lang="pl-PL" i="1" dirty="0"/>
              <a:t>M. Materska, </a:t>
            </a:r>
            <a:r>
              <a:rPr lang="pl-PL" i="1" dirty="0" err="1"/>
              <a:t>T.Tyszka</a:t>
            </a:r>
            <a:r>
              <a:rPr lang="pl-PL" i="1" dirty="0"/>
              <a:t> „Psychologia i poznanie”</a:t>
            </a:r>
          </a:p>
          <a:p>
            <a:r>
              <a:rPr lang="pl-PL" i="1" dirty="0"/>
              <a:t>M. Kofta, A. Jasińska „Stereotypy i uprzedzenia”</a:t>
            </a:r>
          </a:p>
          <a:p>
            <a:r>
              <a:rPr lang="pl-PL" i="1" dirty="0"/>
              <a:t>T. D. Nelson „Psychologia uprzedzeń”</a:t>
            </a:r>
          </a:p>
          <a:p>
            <a:r>
              <a:rPr lang="pl-PL" i="1" dirty="0"/>
              <a:t>B. </a:t>
            </a:r>
            <a:r>
              <a:rPr lang="pl-PL" i="1" dirty="0" err="1"/>
              <a:t>Wojciszke</a:t>
            </a:r>
            <a:r>
              <a:rPr lang="pl-PL" i="1" dirty="0"/>
              <a:t> „Psychologia społeczna”</a:t>
            </a:r>
          </a:p>
          <a:p>
            <a:r>
              <a:rPr lang="pl-PL" i="1" dirty="0"/>
              <a:t>E. Aronson „Psychologia społeczna. Serce i umysł”</a:t>
            </a:r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81654196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>
          <a:gsLst>
            <a:gs pos="0">
              <a:schemeClr val="bg2">
                <a:tint val="78000"/>
                <a:shade val="100000"/>
                <a:hueMod val="136000"/>
                <a:satMod val="160000"/>
                <a:lumMod val="105000"/>
              </a:schemeClr>
            </a:gs>
            <a:gs pos="100000">
              <a:schemeClr val="accent5">
                <a:lumMod val="40000"/>
                <a:lumOff val="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0296" y="-7765"/>
            <a:ext cx="9158590" cy="68657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8832264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pattFill prst="pct5">
          <a:fgClr>
            <a:schemeClr val="bg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b="1" dirty="0"/>
              <a:t>	</a:t>
            </a:r>
            <a:r>
              <a:rPr lang="pl-PL" b="1" dirty="0">
                <a:solidFill>
                  <a:schemeClr val="accent3">
                    <a:lumMod val="75000"/>
                  </a:schemeClr>
                </a:solidFill>
              </a:rPr>
              <a:t>Stereotypy, </a:t>
            </a:r>
            <a:r>
              <a:rPr lang="pl-PL" b="1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uprzedzenia</a:t>
            </a:r>
            <a:r>
              <a:rPr lang="pl-PL" b="1" dirty="0"/>
              <a:t> i </a:t>
            </a:r>
            <a:r>
              <a:rPr lang="pl-PL" b="1" dirty="0">
                <a:solidFill>
                  <a:schemeClr val="accent1">
                    <a:lumMod val="75000"/>
                  </a:schemeClr>
                </a:solidFill>
              </a:rPr>
              <a:t>dyskryminacja</a:t>
            </a: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8414" y="2055587"/>
            <a:ext cx="8303079" cy="45391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091578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b="1" dirty="0"/>
              <a:t>Stereotyp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sz="quarter" idx="13"/>
          </p:nvPr>
        </p:nvSpPr>
        <p:spPr>
          <a:xfrm>
            <a:off x="807638" y="2016028"/>
            <a:ext cx="10363826" cy="467491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l-PL" dirty="0" smtClean="0"/>
              <a:t>Stereotyp </a:t>
            </a:r>
            <a:r>
              <a:rPr lang="pl-PL" dirty="0"/>
              <a:t>to schemat reprezentujący grupę lub rodzaj osób wyodrębnionych z uwagi na jakąś łatwo zauważalną cechę określającą ich społeczną tożsamość, jak: </a:t>
            </a:r>
          </a:p>
          <a:p>
            <a:pPr lvl="2"/>
            <a:r>
              <a:rPr lang="pl-PL" b="1" dirty="0">
                <a:solidFill>
                  <a:srgbClr val="C00000"/>
                </a:solidFill>
              </a:rPr>
              <a:t>płeć, </a:t>
            </a:r>
          </a:p>
          <a:p>
            <a:pPr lvl="2"/>
            <a:r>
              <a:rPr lang="pl-PL" b="1" dirty="0">
                <a:solidFill>
                  <a:srgbClr val="C00000"/>
                </a:solidFill>
              </a:rPr>
              <a:t>rasa, </a:t>
            </a:r>
          </a:p>
          <a:p>
            <a:pPr lvl="2"/>
            <a:r>
              <a:rPr lang="pl-PL" b="1" dirty="0">
                <a:solidFill>
                  <a:srgbClr val="C00000"/>
                </a:solidFill>
              </a:rPr>
              <a:t>narodowość, </a:t>
            </a:r>
          </a:p>
          <a:p>
            <a:pPr lvl="2"/>
            <a:r>
              <a:rPr lang="pl-PL" b="1" dirty="0">
                <a:solidFill>
                  <a:srgbClr val="C00000"/>
                </a:solidFill>
              </a:rPr>
              <a:t>religia, </a:t>
            </a:r>
          </a:p>
          <a:p>
            <a:pPr lvl="2"/>
            <a:r>
              <a:rPr lang="pl-PL" b="1" dirty="0">
                <a:solidFill>
                  <a:srgbClr val="C00000"/>
                </a:solidFill>
              </a:rPr>
              <a:t>pochodzenie społeczne, </a:t>
            </a:r>
          </a:p>
          <a:p>
            <a:pPr lvl="2"/>
            <a:r>
              <a:rPr lang="pl-PL" b="1" dirty="0">
                <a:solidFill>
                  <a:srgbClr val="C00000"/>
                </a:solidFill>
              </a:rPr>
              <a:t>zawód </a:t>
            </a:r>
          </a:p>
          <a:p>
            <a:pPr lvl="2"/>
            <a:endParaRPr lang="pl-PL" b="1" dirty="0">
              <a:solidFill>
                <a:srgbClr val="C00000"/>
              </a:solidFill>
            </a:endParaRPr>
          </a:p>
          <a:p>
            <a:r>
              <a:rPr lang="pl-PL" dirty="0"/>
              <a:t>Mogą być one pozytywne albo negatywne!</a:t>
            </a:r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86089546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pattFill prst="pct5">
          <a:fgClr>
            <a:schemeClr val="bg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063244" y="337398"/>
            <a:ext cx="10364451" cy="1596177"/>
          </a:xfrm>
        </p:spPr>
        <p:txBody>
          <a:bodyPr/>
          <a:lstStyle/>
          <a:p>
            <a:r>
              <a:rPr lang="pl-PL" b="1" dirty="0">
                <a:solidFill>
                  <a:srgbClr val="002060"/>
                </a:solidFill>
              </a:rPr>
              <a:t>Stereotyp Francuza</a:t>
            </a:r>
          </a:p>
        </p:txBody>
      </p:sp>
      <p:sp>
        <p:nvSpPr>
          <p:cNvPr id="3" name="Prostokąt 2"/>
          <p:cNvSpPr/>
          <p:nvPr/>
        </p:nvSpPr>
        <p:spPr>
          <a:xfrm>
            <a:off x="4229100" y="3062891"/>
            <a:ext cx="2230581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Francuz – </a:t>
            </a:r>
            <a:r>
              <a:rPr kumimoji="0" lang="pl-PL" sz="1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uważa </a:t>
            </a:r>
            <a:r>
              <a:rPr kumimoji="0" lang="pl-PL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się, że każdego francuza można poznać po berecie i bluzce w paski.</a:t>
            </a:r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13296" y="1933575"/>
            <a:ext cx="3800475" cy="4810125"/>
          </a:xfrm>
          <a:prstGeom prst="rect">
            <a:avLst/>
          </a:prstGeom>
        </p:spPr>
      </p:pic>
      <p:pic>
        <p:nvPicPr>
          <p:cNvPr id="5" name="Obraz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4301" y="1408472"/>
            <a:ext cx="3823854" cy="52386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410417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chemeClr val="bg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ytuł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b="1" dirty="0"/>
              <a:t>Stereotyp osoby starej</a:t>
            </a:r>
          </a:p>
        </p:txBody>
      </p:sp>
      <p:pic>
        <p:nvPicPr>
          <p:cNvPr id="6" name="Obraz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20095" y="4310728"/>
            <a:ext cx="1755614" cy="1988513"/>
          </a:xfrm>
          <a:prstGeom prst="rect">
            <a:avLst/>
          </a:prstGeom>
        </p:spPr>
      </p:pic>
      <p:pic>
        <p:nvPicPr>
          <p:cNvPr id="7" name="Obraz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83812" y="2472662"/>
            <a:ext cx="4115249" cy="4385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869352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pattFill prst="pct5">
          <a:fgClr>
            <a:schemeClr val="bg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-1258157" y="208311"/>
            <a:ext cx="10364451" cy="1596177"/>
          </a:xfrm>
        </p:spPr>
        <p:txBody>
          <a:bodyPr/>
          <a:lstStyle/>
          <a:p>
            <a:r>
              <a:rPr lang="pl-PL" b="1" dirty="0">
                <a:solidFill>
                  <a:srgbClr val="FF0000"/>
                </a:solidFill>
              </a:rPr>
              <a:t>Stereotyp chińczyka</a:t>
            </a:r>
          </a:p>
        </p:txBody>
      </p:sp>
      <p:sp>
        <p:nvSpPr>
          <p:cNvPr id="3" name="Prostokąt 2"/>
          <p:cNvSpPr/>
          <p:nvPr/>
        </p:nvSpPr>
        <p:spPr>
          <a:xfrm>
            <a:off x="2519095" y="1374482"/>
            <a:ext cx="228210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Chińczycy są pracowici</a:t>
            </a:r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6013" y="1917985"/>
            <a:ext cx="4331710" cy="4389984"/>
          </a:xfrm>
          <a:prstGeom prst="rect">
            <a:avLst/>
          </a:prstGeom>
        </p:spPr>
      </p:pic>
      <p:pic>
        <p:nvPicPr>
          <p:cNvPr id="5" name="Obraz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48385" y="400308"/>
            <a:ext cx="537648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107022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chemeClr val="bg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b="1" dirty="0">
                <a:solidFill>
                  <a:schemeClr val="accent1">
                    <a:lumMod val="75000"/>
                  </a:schemeClr>
                </a:solidFill>
              </a:rPr>
              <a:t>Stereotyp Polaka - pozytywny</a:t>
            </a:r>
          </a:p>
        </p:txBody>
      </p:sp>
      <p:sp>
        <p:nvSpPr>
          <p:cNvPr id="3" name="Prostokąt 2"/>
          <p:cNvSpPr/>
          <p:nvPr/>
        </p:nvSpPr>
        <p:spPr>
          <a:xfrm>
            <a:off x="5180332" y="1801513"/>
            <a:ext cx="183133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Polacy są gościnni</a:t>
            </a:r>
          </a:p>
        </p:txBody>
      </p:sp>
      <p:pic>
        <p:nvPicPr>
          <p:cNvPr id="5" name="Obraz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84891" y="2924945"/>
            <a:ext cx="6022216" cy="39940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928303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chemeClr val="bg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b="1" dirty="0">
                <a:solidFill>
                  <a:srgbClr val="00B050"/>
                </a:solidFill>
              </a:rPr>
              <a:t>Stereotyp osoby lubiącej się </a:t>
            </a:r>
            <a:r>
              <a:rPr lang="pl-PL" b="1" dirty="0" smtClean="0">
                <a:solidFill>
                  <a:srgbClr val="00B050"/>
                </a:solidFill>
              </a:rPr>
              <a:t>uczyć, osiągającej wysokie wyniki w nauce</a:t>
            </a:r>
            <a:endParaRPr lang="pl-PL" b="1" dirty="0">
              <a:solidFill>
                <a:srgbClr val="00B050"/>
              </a:solidFill>
            </a:endParaRPr>
          </a:p>
        </p:txBody>
      </p:sp>
      <p:pic>
        <p:nvPicPr>
          <p:cNvPr id="3" name="Obraz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9487" y="2214694"/>
            <a:ext cx="4917633" cy="3322725"/>
          </a:xfrm>
          <a:prstGeom prst="rect">
            <a:avLst/>
          </a:prstGeom>
        </p:spPr>
      </p:pic>
      <p:pic>
        <p:nvPicPr>
          <p:cNvPr id="6" name="Obraz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49588" y="2600671"/>
            <a:ext cx="2746664" cy="42573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578077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pattFill prst="pct5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b="1" dirty="0">
                <a:solidFill>
                  <a:schemeClr val="accent3">
                    <a:lumMod val="75000"/>
                  </a:schemeClr>
                </a:solidFill>
              </a:rPr>
              <a:t>Uprzedzenie i dyskryminacja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pl-PL" dirty="0"/>
              <a:t>Pojęcie pokrewne to </a:t>
            </a:r>
            <a:r>
              <a:rPr lang="pl-PL" b="1" dirty="0"/>
              <a:t>uprzedzenie</a:t>
            </a:r>
            <a:r>
              <a:rPr lang="pl-PL" dirty="0"/>
              <a:t>, czyli negatywny lub (rzadziej) pozytywny stosunek do członków jakiejś grupy utrzymywany z tego powodu, że są jej członkami.</a:t>
            </a:r>
          </a:p>
          <a:p>
            <a:r>
              <a:rPr lang="pl-PL" dirty="0"/>
              <a:t>Trzecie pokrewne pojęcie to </a:t>
            </a:r>
            <a:r>
              <a:rPr lang="pl-PL" b="1" dirty="0"/>
              <a:t>dyskryminacja</a:t>
            </a:r>
            <a:r>
              <a:rPr lang="pl-PL" dirty="0"/>
              <a:t>, przez którą rozumie się wrogie lub niesprawiedliwe zachowanie wobec osób należących do </a:t>
            </a:r>
            <a:r>
              <a:rPr lang="pl-PL" dirty="0" err="1"/>
              <a:t>stereotypizowanej</a:t>
            </a:r>
            <a:r>
              <a:rPr lang="pl-PL" dirty="0"/>
              <a:t> grupy</a:t>
            </a:r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769659937"/>
      </p:ext>
    </p:extLst>
  </p:cSld>
  <p:clrMapOvr>
    <a:masterClrMapping/>
  </p:clrMapOvr>
</p:sld>
</file>

<file path=ppt/theme/theme1.xml><?xml version="1.0" encoding="utf-8"?>
<a:theme xmlns:a="http://schemas.openxmlformats.org/drawingml/2006/main" name="Kropla">
  <a:themeElements>
    <a:clrScheme name="Droplet">
      <a:dk1>
        <a:sysClr val="windowText" lastClr="000000"/>
      </a:dk1>
      <a:lt1>
        <a:sysClr val="window" lastClr="FFFFFF"/>
      </a:lt1>
      <a:dk2>
        <a:srgbClr val="27537E"/>
      </a:dk2>
      <a:lt2>
        <a:srgbClr val="AABED7"/>
      </a:lt2>
      <a:accent1>
        <a:srgbClr val="E34B7A"/>
      </a:accent1>
      <a:accent2>
        <a:srgbClr val="AC339A"/>
      </a:accent2>
      <a:accent3>
        <a:srgbClr val="6953B7"/>
      </a:accent3>
      <a:accent4>
        <a:srgbClr val="1D7EAB"/>
      </a:accent4>
      <a:accent5>
        <a:srgbClr val="43AFD6"/>
      </a:accent5>
      <a:accent6>
        <a:srgbClr val="DE85E1"/>
      </a:accent6>
      <a:hlink>
        <a:srgbClr val="ED87A6"/>
      </a:hlink>
      <a:folHlink>
        <a:srgbClr val="C99EAC"/>
      </a:folHlink>
    </a:clrScheme>
    <a:fontScheme name="Droplet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roplet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00000"/>
                <a:lumMod val="108000"/>
              </a:schemeClr>
            </a:gs>
            <a:gs pos="50000">
              <a:schemeClr val="phClr">
                <a:tint val="98000"/>
                <a:shade val="100000"/>
                <a:satMod val="100000"/>
                <a:lumMod val="100000"/>
              </a:schemeClr>
            </a:gs>
            <a:gs pos="100000">
              <a:schemeClr val="phClr">
                <a:shade val="72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</a:effectStyle>
        <a:effectStyle>
          <a:effectLst>
            <a:outerShdw blurRad="63500" dist="25400" dir="5400000" algn="ctr" rotWithShape="0">
              <a:srgbClr val="000000">
                <a:alpha val="69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200000"/>
            </a:lightRig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78000"/>
                <a:shade val="100000"/>
                <a:hueMod val="136000"/>
                <a:satMod val="160000"/>
                <a:lumMod val="105000"/>
              </a:schemeClr>
            </a:gs>
            <a:gs pos="100000">
              <a:schemeClr val="phClr">
                <a:shade val="92000"/>
                <a:satMod val="170000"/>
                <a:lumMod val="96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roplet" id="{8984A317-299A-4E50-B45D-BFC9EDE2337A}" vid="{C71B277C-C29A-4BA0-A7BA-43502DF21AB3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TM04033925[[fn=Kropla]]</Template>
  <TotalTime>401</TotalTime>
  <Words>274</Words>
  <Application>Microsoft Office PowerPoint</Application>
  <PresentationFormat>Panoramiczny</PresentationFormat>
  <Paragraphs>39</Paragraphs>
  <Slides>12</Slides>
  <Notes>0</Notes>
  <HiddenSlides>0</HiddenSlides>
  <MMClips>0</MMClips>
  <ScaleCrop>false</ScaleCrop>
  <HeadingPairs>
    <vt:vector size="6" baseType="variant">
      <vt:variant>
        <vt:lpstr>Używane czcionki</vt:lpstr>
      </vt:variant>
      <vt:variant>
        <vt:i4>2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12</vt:i4>
      </vt:variant>
    </vt:vector>
  </HeadingPairs>
  <TitlesOfParts>
    <vt:vector size="15" baseType="lpstr">
      <vt:lpstr>Arial</vt:lpstr>
      <vt:lpstr>Tw Cen MT</vt:lpstr>
      <vt:lpstr>Kropla</vt:lpstr>
      <vt:lpstr>Zajęcia podnoszące kompetencje emocjonalno-społeczne</vt:lpstr>
      <vt:lpstr> Stereotypy, uprzedzenia i dyskryminacja</vt:lpstr>
      <vt:lpstr>Stereotyp</vt:lpstr>
      <vt:lpstr>Stereotyp Francuza</vt:lpstr>
      <vt:lpstr>Stereotyp osoby starej</vt:lpstr>
      <vt:lpstr>Stereotyp chińczyka</vt:lpstr>
      <vt:lpstr>Stereotyp Polaka - pozytywny</vt:lpstr>
      <vt:lpstr>Stereotyp osoby lubiącej się uczyć, osiągającej wysokie wyniki w nauce</vt:lpstr>
      <vt:lpstr>Uprzedzenie i dyskryminacja</vt:lpstr>
      <vt:lpstr>Komunikacja to podstawa. jakie są moje relacje z innymi? </vt:lpstr>
      <vt:lpstr>Bibliografia</vt:lpstr>
      <vt:lpstr>Prezentacja programu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Prezentacja programu PowerPoint</dc:title>
  <dc:creator>Admin</dc:creator>
  <cp:lastModifiedBy>Admin</cp:lastModifiedBy>
  <cp:revision>44</cp:revision>
  <dcterms:created xsi:type="dcterms:W3CDTF">2016-10-18T06:26:20Z</dcterms:created>
  <dcterms:modified xsi:type="dcterms:W3CDTF">2020-04-02T17:52:38Z</dcterms:modified>
</cp:coreProperties>
</file>