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62" r:id="rId3"/>
    <p:sldId id="258" r:id="rId4"/>
    <p:sldId id="261" r:id="rId5"/>
    <p:sldId id="260" r:id="rId6"/>
    <p:sldId id="264" r:id="rId7"/>
    <p:sldId id="259" r:id="rId8"/>
    <p:sldId id="265" r:id="rId9"/>
    <p:sldId id="266" r:id="rId10"/>
    <p:sldId id="267" r:id="rId11"/>
    <p:sldId id="25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9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0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436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32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675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2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79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5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34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2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6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5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2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7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9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4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5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a.pwn.pl/haslo/tolerancja;3987830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jp.pwn.pl/szukaj/szacunek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Zajęcia podnoszące kompetencje emocjonalno-społeczne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sz="2800" b="1" dirty="0" smtClean="0"/>
              <a:t>Temat: Tolerancja i szacunek – to mój własny wizerunek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953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9586" y="322218"/>
            <a:ext cx="8596668" cy="6766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1. Szanuj indywidualną wartość i godność innych 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Ludzie </a:t>
            </a:r>
            <a:r>
              <a:rPr lang="pl-PL" dirty="0"/>
              <a:t>pełni szacunku wiedzą, że każdy człowiek ma swoją wartość.</a:t>
            </a:r>
          </a:p>
          <a:p>
            <a:pPr marL="0" indent="0">
              <a:buNone/>
            </a:pPr>
            <a:r>
              <a:rPr lang="pl-PL" b="1" dirty="0" smtClean="0"/>
              <a:t>2</a:t>
            </a:r>
            <a:r>
              <a:rPr lang="pl-PL" b="1" dirty="0"/>
              <a:t>. Traktuj innych uprzejmie i grzecznie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Ludzie pełni szacunku używają słów „proszę", „dziękuję", „przepraszam" nie tylko w stosunku do obcych i dalekich znajomych, ale także wobec rodziny i przyjaciół.</a:t>
            </a:r>
          </a:p>
          <a:p>
            <a:pPr marL="0" indent="0">
              <a:buNone/>
            </a:pPr>
            <a:r>
              <a:rPr lang="pl-PL" b="1" dirty="0" smtClean="0"/>
              <a:t>3</a:t>
            </a:r>
            <a:r>
              <a:rPr lang="pl-PL" b="1" dirty="0"/>
              <a:t>. Szanuj słuszne społecznie standardy i zwyczaje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Pełni szacunku ludzie są wrażliwi na innych, szanują słuszne społeczne standardy dobrego wychowania, przyzwoitości, osobiste przekonania, zwyczaje i tradycje, które są ważne dla innych.</a:t>
            </a:r>
          </a:p>
          <a:p>
            <a:pPr marL="0" indent="0">
              <a:buNone/>
            </a:pPr>
            <a:r>
              <a:rPr lang="pl-PL" b="1" dirty="0" smtClean="0"/>
              <a:t>4</a:t>
            </a:r>
            <a:r>
              <a:rPr lang="pl-PL" b="1" dirty="0"/>
              <a:t>. Żyj zgodnie ze złotą regułą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Ludzie pełni szacunku żyją według złotej reguły,</a:t>
            </a:r>
            <a:r>
              <a:rPr lang="pl-PL" b="1" dirty="0"/>
              <a:t> </a:t>
            </a:r>
            <a:r>
              <a:rPr lang="pl-PL" dirty="0"/>
              <a:t>traktują innych tak, jak sami chcieliby być traktowani.</a:t>
            </a:r>
          </a:p>
          <a:p>
            <a:pPr marL="0" indent="0">
              <a:buNone/>
            </a:pPr>
            <a:r>
              <a:rPr lang="pl-PL" b="1" dirty="0" smtClean="0"/>
              <a:t>5</a:t>
            </a:r>
            <a:r>
              <a:rPr lang="pl-PL" b="1" dirty="0"/>
              <a:t>. Akceptuj różnice, oceniaj charakter i zdolności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Pełni </a:t>
            </a:r>
            <a:r>
              <a:rPr lang="pl-PL" dirty="0"/>
              <a:t>szacunku ludzie wiedzą, że należy wysłuchać z szacunkiem ludzi, którzy mają inne przekonania czy pochodzenie niż ich, są tolerancyjni i akceptują ich wybory, tak jak chcą, aby oni akceptowali ich.</a:t>
            </a:r>
          </a:p>
          <a:p>
            <a:pPr marL="0" indent="0">
              <a:buNone/>
            </a:pPr>
            <a:r>
              <a:rPr lang="pl-PL" b="1" dirty="0"/>
              <a:t>6. Szanuj autonomię innych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Ludzie szanujący innych dają im możliwość uczestniczenia w podejmowaniu decyzji, które ich dotyczą, biorąc pod uwagę także ich opinię.</a:t>
            </a:r>
          </a:p>
          <a:p>
            <a:pPr marL="0" indent="0">
              <a:buNone/>
            </a:pPr>
            <a:r>
              <a:rPr lang="pl-PL" b="1" dirty="0"/>
              <a:t>7. Unikaj przemocy i gróźb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Ludzie pełni szacunku dla innych nie używają gróźb i siły fizycznej, by postawić na swoim albo wyrazić swój gniew i niezadowolenie.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371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2699" y="2352335"/>
            <a:ext cx="8460970" cy="3416300"/>
          </a:xfrm>
        </p:spPr>
        <p:txBody>
          <a:bodyPr/>
          <a:lstStyle/>
          <a:p>
            <a:r>
              <a:rPr lang="pl-PL" i="1" dirty="0"/>
              <a:t>Dziękuję za uwagę.</a:t>
            </a:r>
          </a:p>
          <a:p>
            <a:r>
              <a:rPr lang="pl-PL" dirty="0" smtClean="0"/>
              <a:t>Wszelkie </a:t>
            </a:r>
            <a:r>
              <a:rPr lang="pl-PL" dirty="0"/>
              <a:t>pytania proszę kierować na adres kedzierska-woźniak@wp.pl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2273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encyklopedia.pwn.pl/haslo/tolerancja;3987830.html</a:t>
            </a:r>
            <a:endParaRPr lang="pl-PL" dirty="0" smtClean="0"/>
          </a:p>
          <a:p>
            <a:r>
              <a:rPr lang="pl-PL" dirty="0"/>
              <a:t>WOLTER Traktat o tolerancji, Warszawa 1956; J. LOCKE List o tolerancji, Warszawa 1963; </a:t>
            </a:r>
          </a:p>
          <a:p>
            <a:r>
              <a:rPr lang="pl-PL" dirty="0"/>
              <a:t>F. GROSS Tolerancja i pluralizm, Warszawa 1992; P. KING </a:t>
            </a:r>
            <a:r>
              <a:rPr lang="pl-PL" dirty="0" err="1"/>
              <a:t>Toleration</a:t>
            </a:r>
            <a:r>
              <a:rPr lang="pl-PL" dirty="0"/>
              <a:t>, London 1976.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822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Tolerancja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31502"/>
          </a:xfrm>
        </p:spPr>
        <p:txBody>
          <a:bodyPr>
            <a:normAutofit/>
          </a:bodyPr>
          <a:lstStyle/>
          <a:p>
            <a:r>
              <a:rPr lang="pl-PL" dirty="0"/>
              <a:t>tolerancja [łac. </a:t>
            </a:r>
            <a:r>
              <a:rPr lang="pl-PL" dirty="0" err="1"/>
              <a:t>tolerantia</a:t>
            </a:r>
            <a:r>
              <a:rPr lang="pl-PL" dirty="0"/>
              <a:t> ‘cierpliwość’, ‘wytrwałość’], </a:t>
            </a:r>
          </a:p>
          <a:p>
            <a:r>
              <a:rPr lang="pl-PL" dirty="0" smtClean="0"/>
              <a:t>To postawa </a:t>
            </a:r>
            <a:r>
              <a:rPr lang="pl-PL" dirty="0"/>
              <a:t>zgody na wyznawanie i głoszenie poglądów, z którymi się nie zgadzamy, oraz na praktykowanie sposobu życia, którego zdecydowanie nie aprobujemy, a więc zgody na to, aby zbiorowość, której jesteśmy członkami, była wewnętrznie zróżnicowana pod istotnymi dla nas względami. </a:t>
            </a:r>
          </a:p>
          <a:p>
            <a:r>
              <a:rPr lang="pl-PL" dirty="0"/>
              <a:t>Tolerancja oznacza rezygnację z przymusu jako środka wpływania na postawy innych ludzi. Wyjątkami są jedynie sytuacje, w których owe postawy zagrażają bezpieczeństwu osób oraz ich mienia (tolerancja nie rozciąga się więc np. na zabójców, </a:t>
            </a:r>
            <a:r>
              <a:rPr lang="pl-PL" dirty="0" smtClean="0"/>
              <a:t>czy </a:t>
            </a:r>
            <a:r>
              <a:rPr lang="pl-PL" dirty="0"/>
              <a:t>złodziei). Zakres tolerancji jest historycznie zmienny. </a:t>
            </a:r>
            <a:endParaRPr lang="pl-PL" dirty="0" smtClean="0"/>
          </a:p>
          <a:p>
            <a:r>
              <a:rPr lang="pl-PL" dirty="0" smtClean="0"/>
              <a:t>Jakkolwiek </a:t>
            </a:r>
            <a:r>
              <a:rPr lang="pl-PL" dirty="0"/>
              <a:t>zasada tolerancji jest współcześnie stosunkowo szeroko uznana i prawnie zagwarantowana niemal na całym świecie, bywa nierzadko kwestionowana i naruszana. </a:t>
            </a:r>
          </a:p>
        </p:txBody>
      </p:sp>
    </p:spTree>
    <p:extLst>
      <p:ext uri="{BB962C8B-B14F-4D97-AF65-F5344CB8AC3E}">
        <p14:creationId xmlns:p14="http://schemas.microsoft.com/office/powerpoint/2010/main" val="24884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Tolerancja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Tolerancja</a:t>
            </a:r>
            <a:r>
              <a:rPr lang="pl-PL" dirty="0"/>
              <a:t> – termin stosowany w socjologii, badaniach nad kulturą i religią, oznaczający poszanowanie czyichś poglądów, wierzeń, upodobań, różniących się od własnych.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65" y="3922531"/>
            <a:ext cx="4040215" cy="29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05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Obejrzyj film o tolerancji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Kliknij w link i obejrzyj film:</a:t>
            </a:r>
          </a:p>
          <a:p>
            <a:r>
              <a:rPr lang="pl-PL" dirty="0" smtClean="0"/>
              <a:t>https</a:t>
            </a:r>
            <a:r>
              <a:rPr lang="pl-PL" dirty="0"/>
              <a:t>://www.youtube.com/watch?v=4wTJEeBqx7w</a:t>
            </a:r>
          </a:p>
        </p:txBody>
      </p:sp>
    </p:spTree>
    <p:extLst>
      <p:ext uri="{BB962C8B-B14F-4D97-AF65-F5344CB8AC3E}">
        <p14:creationId xmlns:p14="http://schemas.microsoft.com/office/powerpoint/2010/main" val="42133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83" y="-383177"/>
            <a:ext cx="7384433" cy="7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7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Szacunek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Szacunek</a:t>
            </a:r>
            <a:r>
              <a:rPr lang="pl-PL" dirty="0"/>
              <a:t> – wyraz ten może mieć wiele znaczeń, w zależności od kontekstu użycia może m.in.: oznaczać: </a:t>
            </a:r>
          </a:p>
          <a:p>
            <a:r>
              <a:rPr lang="pl-PL" dirty="0"/>
              <a:t>szacunek – w sensie poważanie, uszanowanie, poszanowanie, respekt, atencja, estyma, pokłon, uznanie</a:t>
            </a:r>
          </a:p>
          <a:p>
            <a:r>
              <a:rPr lang="pl-PL" dirty="0"/>
              <a:t>szacowanie – szacunek wartości, wycena</a:t>
            </a:r>
          </a:p>
          <a:p>
            <a:r>
              <a:rPr lang="pl-PL" dirty="0"/>
              <a:t>prestiż – znaczenie, autorytet, posłuch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2970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Szacunek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szacunek, </a:t>
            </a:r>
            <a:r>
              <a:rPr lang="pl-PL" dirty="0" smtClean="0"/>
              <a:t>filoz</a:t>
            </a:r>
            <a:r>
              <a:rPr lang="pl-PL" dirty="0"/>
              <a:t>. pokrewna życzliwości postawa akceptacji dokonań, dążeń </a:t>
            </a:r>
            <a:r>
              <a:rPr lang="pl-PL" dirty="0" smtClean="0"/>
              <a:t>                 i </a:t>
            </a:r>
            <a:r>
              <a:rPr lang="pl-PL" dirty="0"/>
              <a:t>poglądów drugiego człowieka oraz czci dla tego, co w nim wielkie.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644" y="3508537"/>
            <a:ext cx="3872865" cy="22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37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Szacunek – co to właściwie znaczy?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Słownik Języka Polskiego</a:t>
            </a:r>
            <a:r>
              <a:rPr lang="pl-PL" dirty="0"/>
              <a:t> mówi, że szacunek to «stosunek do osób lub rzeczy uważanych za wartościowe i godne uznania». </a:t>
            </a:r>
            <a:endParaRPr lang="pl-PL" dirty="0" smtClean="0"/>
          </a:p>
          <a:p>
            <a:r>
              <a:rPr lang="pl-PL" dirty="0" smtClean="0"/>
              <a:t>Pytanie </a:t>
            </a:r>
            <a:r>
              <a:rPr lang="pl-PL" dirty="0"/>
              <a:t>jaki </a:t>
            </a:r>
            <a:r>
              <a:rPr lang="pl-PL" dirty="0" smtClean="0"/>
              <a:t>stosunek? </a:t>
            </a:r>
            <a:r>
              <a:rPr lang="pl-PL" dirty="0"/>
              <a:t>W definicji jest mowa o tym, że to rodzaj zachowania (stosunek) jakie przejawiamy wobec osób ważnych i godnych uznania. </a:t>
            </a:r>
            <a:endParaRPr lang="pl-PL" dirty="0" smtClean="0"/>
          </a:p>
          <a:p>
            <a:r>
              <a:rPr lang="pl-PL" b="1" dirty="0" smtClean="0"/>
              <a:t>Kto </a:t>
            </a:r>
            <a:r>
              <a:rPr lang="pl-PL" b="1" dirty="0"/>
              <a:t>i co jest ważne?</a:t>
            </a:r>
          </a:p>
          <a:p>
            <a:r>
              <a:rPr lang="pl-PL" dirty="0"/>
              <a:t>Jeśli mamy mówić o szacunku do siebie albo do innych, to znaczy to tyle, że traktujemy siebie (lub innych) poważnie.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9893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Skąd się bierze szacunek?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7666" y="1603241"/>
            <a:ext cx="8596668" cy="3880773"/>
          </a:xfrm>
        </p:spPr>
        <p:txBody>
          <a:bodyPr/>
          <a:lstStyle/>
          <a:p>
            <a:r>
              <a:rPr lang="pl-PL" b="1" dirty="0"/>
              <a:t>Skąd się bierze szacunek?</a:t>
            </a:r>
          </a:p>
          <a:p>
            <a:r>
              <a:rPr lang="pl-PL" dirty="0"/>
              <a:t>Kiedyś było tak, że ludziom należał się szacunek, bo tak się ludzie umówili. Szanuje się wyższych rangą, starszych, rodziców, nauczycieli, przedstawicieli władzy. Szacunek był czymś </a:t>
            </a:r>
            <a:r>
              <a:rPr lang="pl-PL" dirty="0" smtClean="0"/>
              <a:t>normalnym, był normą społeczną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następnym slajdzie przeczytasz „złote zasady” szacunku.</a:t>
            </a: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386" y="3744686"/>
            <a:ext cx="5148318" cy="290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7086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698</Words>
  <Application>Microsoft Office PowerPoint</Application>
  <PresentationFormat>Panoramiczny</PresentationFormat>
  <Paragraphs>48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Faseta</vt:lpstr>
      <vt:lpstr>Zajęcia podnoszące kompetencje emocjonalno-społeczne</vt:lpstr>
      <vt:lpstr>Tolerancja</vt:lpstr>
      <vt:lpstr>Tolerancja</vt:lpstr>
      <vt:lpstr>Obejrzyj film o tolerancji</vt:lpstr>
      <vt:lpstr>Prezentacja programu PowerPoint</vt:lpstr>
      <vt:lpstr>Szacunek</vt:lpstr>
      <vt:lpstr>Szacunek</vt:lpstr>
      <vt:lpstr>Szacunek – co to właściwie znaczy? </vt:lpstr>
      <vt:lpstr>Skąd się bierze szacunek? </vt:lpstr>
      <vt:lpstr>Prezentacja programu PowerPoint</vt:lpstr>
      <vt:lpstr>Prezentacja programu PowerPoint</vt:lpstr>
      <vt:lpstr>Źródła: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podnoszące kompetencje emocjonalno-społeczne</dc:title>
  <dc:creator>Admin</dc:creator>
  <cp:lastModifiedBy>Admin</cp:lastModifiedBy>
  <cp:revision>8</cp:revision>
  <dcterms:created xsi:type="dcterms:W3CDTF">2020-06-07T20:40:36Z</dcterms:created>
  <dcterms:modified xsi:type="dcterms:W3CDTF">2020-06-17T20:53:38Z</dcterms:modified>
</cp:coreProperties>
</file>