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73" r:id="rId7"/>
    <p:sldId id="261" r:id="rId8"/>
    <p:sldId id="262" r:id="rId9"/>
    <p:sldId id="263" r:id="rId10"/>
    <p:sldId id="270" r:id="rId11"/>
    <p:sldId id="264" r:id="rId12"/>
    <p:sldId id="271" r:id="rId13"/>
    <p:sldId id="272" r:id="rId14"/>
    <p:sldId id="265" r:id="rId15"/>
    <p:sldId id="274" r:id="rId16"/>
    <p:sldId id="269" r:id="rId17"/>
    <p:sldId id="267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Zajęcia podnoszące kompetencje emocjonalno-społeczne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/>
              <a:t>Temat: Zapanuj nad konfliktem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65931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Ty, jaki stosujesz styl rozwiązywania konfliktów?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89125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UNIKANIE; ŁAGODZENIE; KONKURENCJA; KOMPROMIS, czy KOOPERACJA?</a:t>
            </a:r>
            <a:endParaRPr lang="pl-PL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0411"/>
            <a:ext cx="3716384" cy="24775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9" y="0"/>
            <a:ext cx="2612571" cy="261257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9" y="3320318"/>
            <a:ext cx="2172934" cy="173692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49" y="3884947"/>
            <a:ext cx="3968115" cy="29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wiesz, co to są negocjacje?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119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Jednym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ze sposobów walki w konfliktowymi sytuacjami są negocjacje (łac. </a:t>
            </a:r>
            <a:r>
              <a:rPr lang="pl-PL" sz="2800" dirty="0" err="1">
                <a:latin typeface="Times New Roman" pitchFamily="18" charset="0"/>
                <a:cs typeface="Times New Roman" pitchFamily="18" charset="0"/>
              </a:rPr>
              <a:t>negotiatio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 - interes) są procesem komunikowania się stron, gdy oczekują one, że porozumienie może zapewnić większe korzyści niż działanie bez porozumienia. 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	Aby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mogły zaistnieć negocjacje musi powstać 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kompromis, czyli stopniowa rezygnacja ze swoich interesów na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rzecz ostatecznego porozumienia. </a:t>
            </a:r>
          </a:p>
          <a:p>
            <a:pPr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	Największą porażką obydwu stron jest zerwanie negocjacji, które prowadzi do jeszcze większego zagłębiania konfliktu.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33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wiesz, co to jest kompromis?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2" y="2336873"/>
            <a:ext cx="5398262" cy="3599316"/>
          </a:xfrm>
        </p:spPr>
        <p:txBody>
          <a:bodyPr/>
          <a:lstStyle/>
          <a:p>
            <a:r>
              <a:rPr lang="pl-PL" dirty="0"/>
              <a:t>Kompromis – </a:t>
            </a:r>
            <a:r>
              <a:rPr lang="pl-PL" dirty="0" smtClean="0"/>
              <a:t>to metoda </a:t>
            </a:r>
            <a:r>
              <a:rPr lang="pl-PL" dirty="0"/>
              <a:t>rozwiązania konfliktu, oznaczająca wspólne stanowisko, możliwe do przyjęcia dla stron negocjujących.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337" y="1647749"/>
            <a:ext cx="6035040" cy="52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6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932" y="796771"/>
            <a:ext cx="9613861" cy="1080938"/>
          </a:xfrm>
        </p:spPr>
        <p:txBody>
          <a:bodyPr>
            <a:normAutofit/>
          </a:bodyPr>
          <a:lstStyle/>
          <a:p>
            <a:r>
              <a:rPr lang="pl-PL" sz="3200" i="1" dirty="0" smtClean="0"/>
              <a:t>Czy wiesz już, co to jest kompromis?</a:t>
            </a:r>
            <a:endParaRPr lang="pl-PL" sz="3200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6557"/>
            <a:ext cx="6505303" cy="493573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15" y="0"/>
            <a:ext cx="4790186" cy="41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4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258" y="684691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l-PL" dirty="0"/>
              <a:t>S</a:t>
            </a:r>
            <a:r>
              <a:rPr lang="pl-PL" dirty="0" smtClean="0"/>
              <a:t>posoby </a:t>
            </a:r>
            <a:r>
              <a:rPr lang="pl-PL" dirty="0"/>
              <a:t>rozwiązywania </a:t>
            </a:r>
            <a:r>
              <a:rPr lang="pl-PL" dirty="0" smtClean="0"/>
              <a:t>konfliktów - mediacja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6813" y="1997239"/>
            <a:ext cx="9613861" cy="3599316"/>
          </a:xfrm>
        </p:spPr>
        <p:txBody>
          <a:bodyPr/>
          <a:lstStyle/>
          <a:p>
            <a:r>
              <a:rPr lang="pl-PL" dirty="0"/>
              <a:t>MEDIACJA: proces w którym oprócz stron konfliktu </a:t>
            </a:r>
            <a:r>
              <a:rPr lang="pl-PL" u="sng" dirty="0"/>
              <a:t>pojawia się osoba trzecia </a:t>
            </a:r>
            <a:r>
              <a:rPr lang="pl-PL" dirty="0"/>
              <a:t>pomagająca w dojściu do </a:t>
            </a:r>
            <a:r>
              <a:rPr lang="pl-PL" dirty="0" smtClean="0"/>
              <a:t>porozumienia.</a:t>
            </a:r>
          </a:p>
          <a:p>
            <a:endParaRPr lang="pl-PL" dirty="0"/>
          </a:p>
          <a:p>
            <a:r>
              <a:rPr lang="pl-PL" i="1" dirty="0" smtClean="0"/>
              <a:t>Kto najczęściej w waszym domu jest mediatorem? </a:t>
            </a:r>
            <a:r>
              <a:rPr lang="pl-PL" dirty="0" smtClean="0"/>
              <a:t>Przypomnij sobie ostatnią kłótnię z rodzeństwem – </a:t>
            </a:r>
            <a:r>
              <a:rPr lang="pl-PL" i="1" dirty="0" smtClean="0"/>
              <a:t>kto próbował was pogodzić? Może mama? Może tata? Czy już wiesz kim jest mediator?</a:t>
            </a:r>
            <a:endParaRPr lang="pl-PL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058" y="-3014"/>
            <a:ext cx="3347942" cy="200025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07" y="4433343"/>
            <a:ext cx="3784830" cy="24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28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Mediator</a:t>
            </a:r>
            <a:r>
              <a:rPr lang="pl-PL" dirty="0" smtClean="0"/>
              <a:t>– </a:t>
            </a:r>
            <a:r>
              <a:rPr lang="pl-PL" dirty="0"/>
              <a:t>jego rolą nie jest rozstrzyganie zaistniałego między stronami </a:t>
            </a:r>
            <a:r>
              <a:rPr lang="pl-PL" dirty="0" smtClean="0"/>
              <a:t>sporu, czyli np. między dwoma osobami.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88" y="1924594"/>
            <a:ext cx="4118928" cy="4933406"/>
          </a:xfrm>
        </p:spPr>
      </p:pic>
    </p:spTree>
    <p:extLst>
      <p:ext uri="{BB962C8B-B14F-4D97-AF65-F5344CB8AC3E}">
        <p14:creationId xmlns:p14="http://schemas.microsoft.com/office/powerpoint/2010/main" val="3682396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-48450"/>
            <a:ext cx="6914605" cy="7809954"/>
          </a:xfrm>
        </p:spPr>
      </p:pic>
    </p:spTree>
    <p:extLst>
      <p:ext uri="{BB962C8B-B14F-4D97-AF65-F5344CB8AC3E}">
        <p14:creationId xmlns:p14="http://schemas.microsoft.com/office/powerpoint/2010/main" val="184114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939" y="2448130"/>
            <a:ext cx="11315700" cy="3416300"/>
          </a:xfrm>
        </p:spPr>
        <p:txBody>
          <a:bodyPr/>
          <a:lstStyle/>
          <a:p>
            <a:r>
              <a:rPr lang="pl-PL" i="1" dirty="0"/>
              <a:t>Dziękuję za uwagę.</a:t>
            </a:r>
          </a:p>
          <a:p>
            <a:r>
              <a:rPr lang="pl-PL" dirty="0" smtClean="0"/>
              <a:t>Wszelkie </a:t>
            </a:r>
            <a:r>
              <a:rPr lang="pl-PL" dirty="0"/>
              <a:t>pytania proszę kierować na adres kedzierska-woźniak@wp.pl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4563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</a:t>
            </a:r>
            <a:r>
              <a:rPr lang="pl-PL" smtClean="0"/>
              <a:t>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ASZYK P. SJ (1998): Konflikty moralne a etyka. Wyd. WAM – Księża Jezuici, Kraków.</a:t>
            </a:r>
          </a:p>
          <a:p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Wołoszyn (1998): Konflikty i negocjacje. [w:] Hamer H., Wołoszyn J., Hamer K. Techniki skutecznego działania. Wyd. Format AB, Warszawa</a:t>
            </a:r>
          </a:p>
          <a:p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S. Chełpa, T. Witkowski  (1995): Psychologia Konfliktów. Wyd. Biblioteka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Moderatora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7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0" y="761937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pl-PL" i="1" dirty="0" smtClean="0"/>
              <a:t>Czy wiesz co to jest konflikt?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dirty="0" smtClean="0"/>
              <a:t>Zastanów się nad tym chwilę, odpowiedź znajdziesz na następnym slajdzie.</a:t>
            </a:r>
            <a:endParaRPr lang="pl-PL" sz="27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39" y="1958681"/>
            <a:ext cx="4876800" cy="275272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2095"/>
            <a:ext cx="3711834" cy="370590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23" y="4416988"/>
            <a:ext cx="3901440" cy="25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7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oznacza słowo konflikt?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Wyraz </a:t>
            </a:r>
            <a:r>
              <a:rPr lang="pl-PL" u="sng" dirty="0"/>
              <a:t>konflikt</a:t>
            </a:r>
            <a:r>
              <a:rPr lang="pl-PL" dirty="0"/>
              <a:t> pochodzi od łacińskiego rzeczownika </a:t>
            </a:r>
            <a:r>
              <a:rPr lang="pl-PL" i="1" dirty="0" err="1"/>
              <a:t>conflictus</a:t>
            </a:r>
            <a:r>
              <a:rPr lang="pl-PL" dirty="0"/>
              <a:t> – oznacza zderzenie, lub też czasownika </a:t>
            </a:r>
            <a:r>
              <a:rPr lang="pl-PL" i="1" dirty="0" err="1"/>
              <a:t>confligõ</a:t>
            </a:r>
            <a:r>
              <a:rPr lang="pl-PL" dirty="0"/>
              <a:t> – uderzać, ścierać się (Aszyk, 1998</a:t>
            </a:r>
            <a:r>
              <a:rPr lang="pl-PL" dirty="0" smtClean="0"/>
              <a:t>).</a:t>
            </a:r>
          </a:p>
          <a:p>
            <a:r>
              <a:rPr lang="pl-PL" b="1" dirty="0"/>
              <a:t>Konflikt</a:t>
            </a:r>
            <a:r>
              <a:rPr lang="pl-PL" dirty="0"/>
              <a:t> (z łaciny </a:t>
            </a:r>
            <a:r>
              <a:rPr lang="pl-PL" dirty="0" err="1"/>
              <a:t>conflictus</a:t>
            </a:r>
            <a:r>
              <a:rPr lang="pl-PL" dirty="0"/>
              <a:t> – zderzenie) – niezgodność, sprzeczność interesów, poglądów, spór, zatarg.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647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0155" y="498273"/>
            <a:ext cx="8686800" cy="171451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Konflikt jest procesem rozwijającym się w określonym czasie i przestrzeni społecznej.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143116"/>
            <a:ext cx="9613861" cy="4518941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smtClean="0"/>
              <a:t>Oznacza to, że jest </a:t>
            </a:r>
            <a:r>
              <a:rPr lang="pl-PL" dirty="0"/>
              <a:t>to:</a:t>
            </a:r>
          </a:p>
          <a:p>
            <a:pPr lvl="0"/>
            <a:r>
              <a:rPr lang="pl-PL" dirty="0"/>
              <a:t>Sytuacja wywołująca najczęściej silne emocje;</a:t>
            </a:r>
          </a:p>
          <a:p>
            <a:pPr lvl="0"/>
            <a:r>
              <a:rPr lang="pl-PL" dirty="0"/>
              <a:t>Sprzeczności interesów występujące </a:t>
            </a:r>
            <a:r>
              <a:rPr lang="pl-PL" dirty="0" smtClean="0"/>
              <a:t>obiektywnie (czyli bezstronnie)</a:t>
            </a:r>
          </a:p>
          <a:p>
            <a:pPr lvl="0"/>
            <a:r>
              <a:rPr lang="pl-PL" dirty="0" smtClean="0"/>
              <a:t>Sytuacja, </a:t>
            </a:r>
            <a:r>
              <a:rPr lang="pl-PL" dirty="0"/>
              <a:t>w której uczestniczą co najmniej dwa </a:t>
            </a:r>
            <a:r>
              <a:rPr lang="pl-PL" dirty="0" smtClean="0"/>
              <a:t>podmioty np. dwie osoby, dwie firmy, </a:t>
            </a:r>
            <a:r>
              <a:rPr lang="pl-PL" dirty="0"/>
              <a:t>przy </a:t>
            </a:r>
            <a:r>
              <a:rPr lang="pl-PL" dirty="0" smtClean="0"/>
              <a:t>czym, </a:t>
            </a:r>
            <a:r>
              <a:rPr lang="pl-PL" dirty="0"/>
              <a:t>są od siebie w jakiś sposób </a:t>
            </a:r>
            <a:r>
              <a:rPr lang="pl-PL" dirty="0" smtClean="0"/>
              <a:t>zależne np. firma meblowa w Kłodzku i inna firma meblowa w Nysie, albo rodzic – uczeń; siostra - brat;</a:t>
            </a:r>
            <a:endParaRPr lang="pl-PL" dirty="0"/>
          </a:p>
          <a:p>
            <a:pPr lvl="0"/>
            <a:r>
              <a:rPr lang="pl-PL" dirty="0"/>
              <a:t>Jeden z </a:t>
            </a:r>
            <a:r>
              <a:rPr lang="pl-PL" dirty="0" smtClean="0"/>
              <a:t>podmiotów, czyli np. osób, przeszkadza </a:t>
            </a:r>
            <a:r>
              <a:rPr lang="pl-PL" dirty="0"/>
              <a:t>drugiemu w osiągnięciu celu.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321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Rodzaje konfliktów: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1223" y="1994263"/>
            <a:ext cx="10006148" cy="478971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wewnętrzny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konflikt u danego człowieka - występuje wtedy gdy nie wie on jakiej pracy się od niego wymaga, gdy niektóre wymagania dotyczące jego pracy są sprzeczne z innymi, bądź kiedy oczekuje się od niego więcej, niż uważa iż jest w stanie wykonać;</a:t>
            </a:r>
          </a:p>
          <a:p>
            <a:pPr lvl="0">
              <a:buFont typeface="+mj-lt"/>
              <a:buAutoNum type="arabicPeriod"/>
            </a:pPr>
            <a:endParaRPr lang="pl-PL" sz="105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konflikt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między konkretnymi osobami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- jako przyczynę wskazuje się najczęściej różnice osobowości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np. konflikt między rodzeństwem. </a:t>
            </a:r>
          </a:p>
          <a:p>
            <a:pPr lvl="0">
              <a:buFont typeface="+mj-lt"/>
              <a:buAutoNum type="arabicPeriod"/>
            </a:pPr>
            <a:endParaRPr lang="pl-PL" sz="105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konflikt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między jednostką a grupą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- często wynika on ze sposobu reagowania konkretnego człowieka na naciski wywierane przez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grupę, np. konflikt między klasą, a jednym z uczniów tej klasy</a:t>
            </a:r>
            <a:endParaRPr lang="pl-PL" sz="1050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807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0" y="936108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 którym rodzajem konfliktu masz najczęściej do czynienia?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 smtClean="0"/>
              <a:t>Wewnętrznym, między grupą, a jednostką, czy miedzy dwoma osobami?</a:t>
            </a:r>
          </a:p>
          <a:p>
            <a:endParaRPr lang="pl-PL" i="1" dirty="0"/>
          </a:p>
          <a:p>
            <a:r>
              <a:rPr lang="pl-PL" i="1" dirty="0" smtClean="0"/>
              <a:t>Zastanów się, kiedy ostatnio miałeś/miałaś z kimś konflikt, jak go rozwiązałeś/rozwiązałaś?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85690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Zachowania </a:t>
            </a:r>
            <a:r>
              <a:rPr lang="pl-PL" sz="4000" b="1" dirty="0">
                <a:latin typeface="Times New Roman" pitchFamily="18" charset="0"/>
                <a:cs typeface="Times New Roman" pitchFamily="18" charset="0"/>
              </a:rPr>
              <a:t>i postawy sprzyjające powstawaniu 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konfliktów: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80321" y="2037806"/>
            <a:ext cx="9613861" cy="44936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sz="17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rak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cierpliwości i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drażliwość oraz brak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tolerancji na popełniane błędy;</a:t>
            </a:r>
          </a:p>
          <a:p>
            <a:pPr lvl="0"/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Nieprzestrzeganie utrwalonych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rytuałów, regulaminów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i podstawowych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zasad; </a:t>
            </a:r>
          </a:p>
          <a:p>
            <a:pPr lvl="0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Prowokowanie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impulsywnych zachowań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np. złośliwe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komentowanie;</a:t>
            </a:r>
          </a:p>
          <a:p>
            <a:pPr lvl="0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Podkreślanie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różnic i odrębności we wzajemnych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relacjach; </a:t>
            </a:r>
          </a:p>
          <a:p>
            <a:pPr lvl="0"/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Niezgadzanie się na żadne plany i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propozycje;</a:t>
            </a:r>
          </a:p>
          <a:p>
            <a:pPr lvl="0"/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Uparte trzymanie się własnego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zdania.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822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Fazy (etapy) konfliktów: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13331" y="2332037"/>
            <a:ext cx="8686800" cy="452596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etap pojawiających się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sprzeczności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etap narastającej wrogości, wzajemnych zarzutów, negatywnych ocen itp.,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etap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rozładowywania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napięć  w awanturze, nacisku stron na siebie, 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etap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przemocy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, sprawdzający się do tego, że złość, jaka towarzyszy osobom będącym ze sobą w konflikcie, przeradza się w agresję. </a:t>
            </a:r>
          </a:p>
          <a:p>
            <a:pPr>
              <a:buNone/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/>
              <a:t>Strategie (style) rozwiązywania konfliktu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124891"/>
            <a:ext cx="9613861" cy="4476206"/>
          </a:xfrm>
        </p:spPr>
        <p:txBody>
          <a:bodyPr>
            <a:normAutofit lnSpcReduction="10000"/>
          </a:bodyPr>
          <a:lstStyle/>
          <a:p>
            <a:pPr>
              <a:buAutoNum type="arabicParenR"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UNIKANIE- styl charakterystyczny dla ludzi którzy wolą unikać konfliktu niż rozwiązywać go</a:t>
            </a:r>
          </a:p>
          <a:p>
            <a:pPr>
              <a:buAutoNum type="arabicParenR"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ŁAGODZENIE- najogólniej rzecz ujmując polega na postępowaniu zgodnym z interesem strony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przeciwnej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arenR"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KONKURENCJA- sposób patrzenia na konflikt jako na grę do wygrania</a:t>
            </a:r>
          </a:p>
          <a:p>
            <a:pPr>
              <a:buAutoNum type="arabicParenR"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KOMPROMIS- styl oparty na przekonaniu, że ludzie nie mogą zawsze robić wszystkiego tak, jak by chcieli, ale że czasami muszą znaleźć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wspólne porozumienie</a:t>
            </a:r>
          </a:p>
          <a:p>
            <a:pPr>
              <a:buAutoNum type="arabicParenR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KOOPERACJA-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wiąże się zawsze z wolą zaakceptowania celów drugiej strony konfliktu bez rezygnacji z własnych. </a:t>
            </a:r>
          </a:p>
          <a:p>
            <a:pPr>
              <a:buAutoNum type="arabicParenR"/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arenR"/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2988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49</TotalTime>
  <Words>804</Words>
  <Application>Microsoft Office PowerPoint</Application>
  <PresentationFormat>Panoramiczny</PresentationFormat>
  <Paragraphs>62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Trebuchet MS</vt:lpstr>
      <vt:lpstr>Berlin</vt:lpstr>
      <vt:lpstr>Zajęcia podnoszące kompetencje emocjonalno-społeczne</vt:lpstr>
      <vt:lpstr>Czy wiesz co to jest konflikt?  Zastanów się nad tym chwilę, odpowiedź znajdziesz na następnym slajdzie.</vt:lpstr>
      <vt:lpstr>Co oznacza słowo konflikt?</vt:lpstr>
      <vt:lpstr>Konflikt jest procesem rozwijającym się w określonym czasie i przestrzeni społecznej.</vt:lpstr>
      <vt:lpstr>Rodzaje konfliktów: </vt:lpstr>
      <vt:lpstr>Z którym rodzajem konfliktu masz najczęściej do czynienia? </vt:lpstr>
      <vt:lpstr>Zachowania i postawy sprzyjające powstawaniu konfliktów:  </vt:lpstr>
      <vt:lpstr>Fazy (etapy) konfliktów:</vt:lpstr>
      <vt:lpstr>Strategie (style) rozwiązywania konfliktu</vt:lpstr>
      <vt:lpstr>A Ty, jaki stosujesz styl rozwiązywania konfliktów?</vt:lpstr>
      <vt:lpstr>Czy wiesz, co to są negocjacje?</vt:lpstr>
      <vt:lpstr>Czy wiesz, co to jest kompromis?</vt:lpstr>
      <vt:lpstr>Czy wiesz już, co to jest kompromis?</vt:lpstr>
      <vt:lpstr>Sposoby rozwiązywania konfliktów - mediacja</vt:lpstr>
      <vt:lpstr>Mediator– jego rolą nie jest rozstrzyganie zaistniałego między stronami sporu, czyli np. między dwoma osobami.</vt:lpstr>
      <vt:lpstr>Prezentacja programu PowerPoint</vt:lpstr>
      <vt:lpstr>Prezentacja programu PowerPoint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14</cp:revision>
  <dcterms:created xsi:type="dcterms:W3CDTF">2020-05-04T19:22:42Z</dcterms:created>
  <dcterms:modified xsi:type="dcterms:W3CDTF">2020-05-08T06:54:08Z</dcterms:modified>
</cp:coreProperties>
</file>