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65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DBB53C-FD58-4BA8-9E34-E69BAF4EBED1}" type="datetimeFigureOut">
              <a:rPr lang="pl-PL" smtClean="0"/>
              <a:t>2020-06-23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BFCC8C-EAED-461C-A4DC-5C1A5AEF7133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4149080"/>
            <a:ext cx="7772400" cy="2169424"/>
          </a:xfrm>
        </p:spPr>
        <p:txBody>
          <a:bodyPr/>
          <a:lstStyle/>
          <a:p>
            <a:pPr algn="ctr"/>
            <a:r>
              <a:rPr lang="pl-PL" sz="4400" dirty="0" smtClean="0"/>
              <a:t>KLASA   </a:t>
            </a:r>
            <a:r>
              <a:rPr lang="pl-PL" sz="4400" dirty="0" err="1" smtClean="0"/>
              <a:t>vII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/>
              <a:t>rok szkolny 2019/ 2020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6480048" cy="123611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ZESPÓŁ SZKOLNO- PRZEDSZKOLNY</a:t>
            </a:r>
          </a:p>
          <a:p>
            <a:pPr algn="ctr"/>
            <a:r>
              <a:rPr lang="pl-PL" sz="2400" b="1" dirty="0" smtClean="0"/>
              <a:t>SZKOŁA PODSTAWOWA  IM ARKI BOŻKA </a:t>
            </a:r>
          </a:p>
          <a:p>
            <a:pPr algn="ctr"/>
            <a:r>
              <a:rPr lang="pl-PL" sz="2400" b="1" dirty="0" smtClean="0"/>
              <a:t>W CHRÓŚCINIE</a:t>
            </a:r>
            <a:endParaRPr lang="pl-PL" sz="24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14400"/>
          </a:xfrm>
        </p:spPr>
        <p:txBody>
          <a:bodyPr/>
          <a:lstStyle/>
          <a:p>
            <a:pPr algn="ctr"/>
            <a:r>
              <a:rPr lang="pl-PL" dirty="0" smtClean="0"/>
              <a:t>ZABAWA ANDRZEJKOWA</a:t>
            </a:r>
            <a:endParaRPr lang="pl-PL" dirty="0"/>
          </a:p>
        </p:txBody>
      </p:sp>
      <p:pic>
        <p:nvPicPr>
          <p:cNvPr id="5" name="Symbol zastępczy zawartości 4" descr="andrzejki dziewczy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8186" b="48062"/>
          <a:stretch>
            <a:fillRect/>
          </a:stretch>
        </p:blipFill>
        <p:spPr>
          <a:xfrm>
            <a:off x="0" y="1196752"/>
            <a:ext cx="56383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andrzej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51942" b="32213"/>
          <a:stretch>
            <a:fillRect/>
          </a:stretch>
        </p:blipFill>
        <p:spPr>
          <a:xfrm>
            <a:off x="4536367" y="3185592"/>
            <a:ext cx="460763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Klasowe mikołajki</a:t>
            </a:r>
            <a:endParaRPr lang="pl-PL" sz="3600" dirty="0"/>
          </a:p>
        </p:txBody>
      </p:sp>
      <p:pic>
        <p:nvPicPr>
          <p:cNvPr id="5" name="Symbol zastępczy zawartości 4" descr="Klasowe mikołaj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37536" b="51232"/>
          <a:stretch>
            <a:fillRect/>
          </a:stretch>
        </p:blipFill>
        <p:spPr>
          <a:xfrm>
            <a:off x="251520" y="1844824"/>
            <a:ext cx="8568952" cy="3763189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Arkonalia dziewczy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41462" b="35383"/>
          <a:stretch>
            <a:fillRect/>
          </a:stretch>
        </p:blipFill>
        <p:spPr>
          <a:xfrm>
            <a:off x="3923928" y="3616800"/>
            <a:ext cx="5220072" cy="324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 descr="Oliwia i Korneli prowadzą Arkonali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73196" b="48062"/>
          <a:stretch>
            <a:fillRect/>
          </a:stretch>
        </p:blipFill>
        <p:spPr>
          <a:xfrm>
            <a:off x="0" y="1844824"/>
            <a:ext cx="3779912" cy="451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14400"/>
          </a:xfrm>
        </p:spPr>
        <p:txBody>
          <a:bodyPr/>
          <a:lstStyle/>
          <a:p>
            <a:pPr algn="ctr"/>
            <a:r>
              <a:rPr lang="pl-PL" sz="3600" b="1" dirty="0" smtClean="0"/>
              <a:t>W styczniu </a:t>
            </a:r>
            <a:r>
              <a:rPr lang="pl-PL" sz="3600" b="1" dirty="0" smtClean="0"/>
              <a:t>ś</a:t>
            </a:r>
            <a:r>
              <a:rPr lang="pl-PL" sz="3600" b="1" dirty="0" smtClean="0"/>
              <a:t>więto szkoły „ARKONALIA’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2020”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Obraz 6" descr="wyróżnieni w I okresie.jpg"/>
          <p:cNvPicPr>
            <a:picLocks noChangeAspect="1"/>
          </p:cNvPicPr>
          <p:nvPr/>
        </p:nvPicPr>
        <p:blipFill>
          <a:blip r:embed="rId4" cstate="print"/>
          <a:srcRect r="50101" b="57000"/>
          <a:stretch>
            <a:fillRect/>
          </a:stretch>
        </p:blipFill>
        <p:spPr>
          <a:xfrm>
            <a:off x="3923928" y="1412776"/>
            <a:ext cx="4968552" cy="240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896544" cy="914400"/>
          </a:xfrm>
        </p:spPr>
        <p:txBody>
          <a:bodyPr/>
          <a:lstStyle/>
          <a:p>
            <a:r>
              <a:rPr lang="pl-PL" sz="2400" b="1" dirty="0" smtClean="0"/>
              <a:t>Jagoda </a:t>
            </a:r>
            <a:r>
              <a:rPr lang="pl-PL" sz="2400" b="1" dirty="0" err="1" smtClean="0"/>
              <a:t>Korzeniewicz</a:t>
            </a:r>
            <a:r>
              <a:rPr lang="pl-PL" sz="2400" b="1" dirty="0" smtClean="0"/>
              <a:t> reprezentuje klasę w szkolnym </a:t>
            </a:r>
            <a:r>
              <a:rPr lang="pl-PL" sz="2400" b="1" dirty="0" err="1" smtClean="0"/>
              <a:t>Kolędowisku</a:t>
            </a:r>
            <a:r>
              <a:rPr lang="pl-PL" sz="2400" b="1" dirty="0" smtClean="0"/>
              <a:t> zajmuje II miejsce w kategorii klas V-VIII</a:t>
            </a:r>
            <a:endParaRPr lang="pl-PL" sz="2400" b="1" dirty="0"/>
          </a:p>
        </p:txBody>
      </p:sp>
      <p:pic>
        <p:nvPicPr>
          <p:cNvPr id="5" name="Symbol zastępczy zawartości 4" descr="Jagoda spiewa kolendę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30000"/>
          </a:blip>
          <a:srcRect r="71413" b="16364"/>
          <a:stretch>
            <a:fillRect/>
          </a:stretch>
        </p:blipFill>
        <p:spPr>
          <a:xfrm>
            <a:off x="179512" y="332657"/>
            <a:ext cx="3816424" cy="628051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95936" y="1770501"/>
            <a:ext cx="36004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b="1" dirty="0" smtClean="0"/>
              <a:t>w</a:t>
            </a:r>
            <a:r>
              <a:rPr lang="pl-PL" b="1" dirty="0" smtClean="0"/>
              <a:t>e wrześniu dziewczęta wręczyły upominki kolegom z okazji Dnia Chłopaka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w</a:t>
            </a:r>
            <a:r>
              <a:rPr lang="pl-PL" b="1" dirty="0" smtClean="0"/>
              <a:t> marcu chłopcy zrewanżowali się dziewczętom                 z okazji Dnia Kobiet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" name="Obraz 8" descr="dzień chłopaka.jpg"/>
          <p:cNvPicPr>
            <a:picLocks noChangeAspect="1"/>
          </p:cNvPicPr>
          <p:nvPr/>
        </p:nvPicPr>
        <p:blipFill>
          <a:blip r:embed="rId3" cstate="print"/>
          <a:srcRect r="52016" b="54536"/>
          <a:stretch>
            <a:fillRect/>
          </a:stretch>
        </p:blipFill>
        <p:spPr>
          <a:xfrm>
            <a:off x="7236296" y="3356992"/>
            <a:ext cx="1713930" cy="2165226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txBody>
          <a:bodyPr/>
          <a:lstStyle/>
          <a:p>
            <a:r>
              <a:rPr lang="pl-PL" sz="2800" b="1" dirty="0" smtClean="0"/>
              <a:t>Od marca wszystkie wydarzenia przeniosły się do świata wirtualnego z powodu </a:t>
            </a:r>
            <a:r>
              <a:rPr lang="pl-PL" sz="2800" b="1" dirty="0" err="1" smtClean="0"/>
              <a:t>koronawirusa</a:t>
            </a:r>
            <a:r>
              <a:rPr lang="pl-PL" sz="2800" b="1" dirty="0" smtClean="0"/>
              <a:t> COVID- 19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 rot="21164191">
            <a:off x="464344" y="1770501"/>
            <a:ext cx="4038600" cy="4525963"/>
          </a:xfrm>
        </p:spPr>
        <p:txBody>
          <a:bodyPr/>
          <a:lstStyle/>
          <a:p>
            <a:r>
              <a:rPr lang="pl-PL" dirty="0" smtClean="0"/>
              <a:t>-</a:t>
            </a:r>
            <a:endParaRPr lang="pl-PL" dirty="0"/>
          </a:p>
        </p:txBody>
      </p:sp>
      <p:pic>
        <p:nvPicPr>
          <p:cNvPr id="5" name="Symbol zastępczy zawartości 4" descr="Kwiaty Oliwii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50670" b="50618"/>
          <a:stretch>
            <a:fillRect/>
          </a:stretch>
        </p:blipFill>
        <p:spPr>
          <a:xfrm rot="525220">
            <a:off x="6174703" y="1666534"/>
            <a:ext cx="2687599" cy="3907707"/>
          </a:xfrm>
        </p:spPr>
      </p:pic>
      <p:pic>
        <p:nvPicPr>
          <p:cNvPr id="6" name="Obraz 5" descr="Obraz Ani.png"/>
          <p:cNvPicPr>
            <a:picLocks noChangeAspect="1"/>
          </p:cNvPicPr>
          <p:nvPr/>
        </p:nvPicPr>
        <p:blipFill>
          <a:blip r:embed="rId3" cstate="print"/>
          <a:srcRect r="23771" b="18025"/>
          <a:stretch>
            <a:fillRect/>
          </a:stretch>
        </p:blipFill>
        <p:spPr>
          <a:xfrm rot="20627261">
            <a:off x="150172" y="1748055"/>
            <a:ext cx="3472339" cy="3895151"/>
          </a:xfrm>
          <a:prstGeom prst="rect">
            <a:avLst/>
          </a:prstGeom>
        </p:spPr>
      </p:pic>
      <p:pic>
        <p:nvPicPr>
          <p:cNvPr id="7" name="Obraz 6" descr="ozdoba oliwia 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268760"/>
            <a:ext cx="2326592" cy="3240360"/>
          </a:xfrm>
          <a:prstGeom prst="rect">
            <a:avLst/>
          </a:prstGeom>
        </p:spPr>
      </p:pic>
      <p:pic>
        <p:nvPicPr>
          <p:cNvPr id="8" name="Obraz 7" descr="prezent Darii.jpg"/>
          <p:cNvPicPr>
            <a:picLocks noChangeAspect="1"/>
          </p:cNvPicPr>
          <p:nvPr/>
        </p:nvPicPr>
        <p:blipFill>
          <a:blip r:embed="rId5" cstate="print"/>
          <a:srcRect b="7665"/>
          <a:stretch>
            <a:fillRect/>
          </a:stretch>
        </p:blipFill>
        <p:spPr>
          <a:xfrm rot="2558918">
            <a:off x="2123728" y="4437112"/>
            <a:ext cx="4361198" cy="263887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5733256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Nagrodzone prace w konkursach szkolnych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 rot="20533249">
            <a:off x="2627861" y="309292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1.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563888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2.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588224" y="17008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3.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347864" y="37170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4.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660232" y="5229200"/>
            <a:ext cx="2808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Ani a Makuła</a:t>
            </a:r>
          </a:p>
          <a:p>
            <a:pPr marL="342900" indent="-342900"/>
            <a:r>
              <a:rPr lang="pl-PL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Oliwia </a:t>
            </a:r>
            <a:r>
              <a:rPr lang="pl-PL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Narbutowicz</a:t>
            </a:r>
            <a:endParaRPr lang="pl-PL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 startAt="3"/>
            </a:pPr>
            <a:r>
              <a:rPr lang="pl-PL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Oliwia </a:t>
            </a:r>
            <a:r>
              <a:rPr lang="pl-PL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Stężalska</a:t>
            </a:r>
            <a:endParaRPr lang="pl-PL" sz="20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 startAt="3"/>
            </a:pPr>
            <a:r>
              <a:rPr lang="pl-PL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Daria Bryła</a:t>
            </a:r>
          </a:p>
          <a:p>
            <a:pPr marL="342900" indent="-342900">
              <a:buAutoNum type="arabicPeriod" startAt="3"/>
            </a:pPr>
            <a:endParaRPr lang="pl-PL" dirty="0" smtClean="0"/>
          </a:p>
          <a:p>
            <a:pPr marL="342900" indent="-342900">
              <a:buAutoNum type="arabicPeriod"/>
            </a:pPr>
            <a:endParaRPr lang="pl-PL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772400" cy="1975104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zobaczenia w nowym roku szkolnym! Udanych wakacji!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72400" cy="1508760"/>
          </a:xfrm>
        </p:spPr>
        <p:txBody>
          <a:bodyPr/>
          <a:lstStyle/>
          <a:p>
            <a:pPr algn="ctr"/>
            <a:r>
              <a:rPr lang="pl-PL" sz="4000" dirty="0" smtClean="0"/>
              <a:t>Koniec</a:t>
            </a:r>
            <a:endParaRPr lang="pl-PL" dirty="0"/>
          </a:p>
        </p:txBody>
      </p:sp>
    </p:spTree>
  </p:cSld>
  <p:clrMapOvr>
    <a:masterClrMapping/>
  </p:clrMapOvr>
  <p:transition spd="slow" advTm="6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 smtClean="0"/>
              <a:t>Klasa VII liczy 22 uczniów, wśród których jest dziesięć dziewcząt i dwunastu chłopców.</a:t>
            </a:r>
            <a:r>
              <a:rPr lang="pl-PL" sz="3200" b="1" dirty="0" smtClean="0"/>
              <a:t> </a:t>
            </a:r>
            <a:endParaRPr lang="pl-PL" b="1" dirty="0"/>
          </a:p>
        </p:txBody>
      </p:sp>
      <p:pic>
        <p:nvPicPr>
          <p:cNvPr id="4" name="Symbol zastępczy zawartości 3" descr="klasa7_f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251" y="1556792"/>
            <a:ext cx="7582068" cy="4968552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NAUKA- garść statystyki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268760"/>
            <a:ext cx="7772400" cy="51845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l-PL" b="1" dirty="0" smtClean="0"/>
              <a:t>ś</a:t>
            </a:r>
            <a:r>
              <a:rPr lang="pl-PL" b="1" dirty="0" smtClean="0"/>
              <a:t>rednia </a:t>
            </a:r>
            <a:r>
              <a:rPr lang="pl-PL" b="1" dirty="0" smtClean="0"/>
              <a:t>ocen ze wszystkich przedmiotów na koniec roku wynosi </a:t>
            </a:r>
            <a:r>
              <a:rPr lang="pl-PL" sz="3600" b="1" dirty="0" smtClean="0"/>
              <a:t>3,87 </a:t>
            </a:r>
            <a:r>
              <a:rPr lang="pl-PL" sz="3600" dirty="0" smtClean="0"/>
              <a:t>(    )  </a:t>
            </a:r>
            <a:r>
              <a:rPr lang="pl-PL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średnia </a:t>
            </a:r>
            <a:r>
              <a:rPr lang="pl-PL" b="1" dirty="0" smtClean="0"/>
              <a:t>ocen zachowania </a:t>
            </a:r>
            <a:r>
              <a:rPr lang="pl-PL" b="1" dirty="0" smtClean="0"/>
              <a:t> </a:t>
            </a:r>
            <a:r>
              <a:rPr lang="pl-PL" sz="3600" b="1" dirty="0" smtClean="0"/>
              <a:t>4,64</a:t>
            </a:r>
            <a:r>
              <a:rPr lang="pl-PL" sz="3600" b="1" dirty="0" smtClean="0"/>
              <a:t> (    </a:t>
            </a:r>
            <a:r>
              <a:rPr lang="pl-PL" sz="3600" dirty="0" smtClean="0"/>
              <a:t>)</a:t>
            </a:r>
            <a:r>
              <a:rPr lang="pl-PL" sz="36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n</a:t>
            </a:r>
            <a:r>
              <a:rPr lang="pl-PL" b="1" dirty="0" smtClean="0"/>
              <a:t>ajwyższa średnia z wychowania fizycznego  4, 82</a:t>
            </a:r>
          </a:p>
          <a:p>
            <a:pPr>
              <a:buFont typeface="Wingdings" pitchFamily="2" charset="2"/>
              <a:buChar char="v"/>
            </a:pPr>
            <a:r>
              <a:rPr lang="pl-PL" sz="3200" b="1" dirty="0" smtClean="0"/>
              <a:t>n</a:t>
            </a:r>
            <a:r>
              <a:rPr lang="pl-PL" sz="3200" b="1" dirty="0" smtClean="0"/>
              <a:t>ajniższa średnia z języka niemieckiego 3,09</a:t>
            </a:r>
          </a:p>
          <a:p>
            <a:pPr>
              <a:buFont typeface="Wingdings" pitchFamily="2" charset="2"/>
              <a:buChar char="v"/>
            </a:pPr>
            <a:r>
              <a:rPr lang="pl-PL" sz="3200" b="1" dirty="0" smtClean="0"/>
              <a:t>8. </a:t>
            </a:r>
            <a:r>
              <a:rPr lang="pl-PL" sz="3200" b="1" dirty="0" smtClean="0"/>
              <a:t>uczniów </a:t>
            </a:r>
            <a:r>
              <a:rPr lang="pl-PL" sz="3200" b="1" dirty="0" smtClean="0"/>
              <a:t>ma średnią powyżej 4,0</a:t>
            </a:r>
          </a:p>
          <a:p>
            <a:pPr>
              <a:buFont typeface="Wingdings" pitchFamily="2" charset="2"/>
              <a:buChar char="v"/>
            </a:pPr>
            <a:r>
              <a:rPr lang="pl-PL" sz="3200" b="1" dirty="0" smtClean="0"/>
              <a:t>5. uczniów ma średnią poniżej 3,0</a:t>
            </a:r>
          </a:p>
          <a:p>
            <a:pPr>
              <a:buFont typeface="Wingdings" pitchFamily="2" charset="2"/>
              <a:buChar char="v"/>
            </a:pPr>
            <a:r>
              <a:rPr lang="pl-PL" sz="3200" b="1" dirty="0" smtClean="0"/>
              <a:t> </a:t>
            </a:r>
            <a:r>
              <a:rPr lang="pl-PL" sz="3200" b="1" dirty="0" smtClean="0"/>
              <a:t>W sumie uzyskano: 9- 	celujących</a:t>
            </a:r>
          </a:p>
          <a:p>
            <a:pPr>
              <a:buNone/>
            </a:pPr>
            <a:r>
              <a:rPr lang="pl-PL" sz="3200" b="1" dirty="0" smtClean="0"/>
              <a:t>	</a:t>
            </a:r>
            <a:r>
              <a:rPr lang="pl-PL" sz="3200" b="1" dirty="0" smtClean="0"/>
              <a:t>			102- 	bardzo dobrych</a:t>
            </a:r>
          </a:p>
          <a:p>
            <a:pPr>
              <a:buNone/>
            </a:pPr>
            <a:r>
              <a:rPr lang="pl-PL" sz="3200" b="1" dirty="0" smtClean="0"/>
              <a:t>	</a:t>
            </a:r>
            <a:r>
              <a:rPr lang="pl-PL" sz="3200" b="1" dirty="0" smtClean="0"/>
              <a:t>			71- 	dobrych</a:t>
            </a:r>
          </a:p>
          <a:p>
            <a:pPr>
              <a:buNone/>
            </a:pPr>
            <a:r>
              <a:rPr lang="pl-PL" sz="3200" b="1" dirty="0" smtClean="0"/>
              <a:t>	</a:t>
            </a:r>
            <a:r>
              <a:rPr lang="pl-PL" sz="3200" b="1" dirty="0" smtClean="0"/>
              <a:t>			88-	dostatecznych</a:t>
            </a:r>
          </a:p>
          <a:p>
            <a:pPr>
              <a:buNone/>
            </a:pPr>
            <a:r>
              <a:rPr lang="pl-PL" sz="3200" b="1" dirty="0" smtClean="0"/>
              <a:t>	</a:t>
            </a:r>
            <a:r>
              <a:rPr lang="pl-PL" sz="3200" b="1" dirty="0" smtClean="0"/>
              <a:t>			36-	</a:t>
            </a:r>
            <a:r>
              <a:rPr lang="pl-PL" sz="3200" b="1" dirty="0" err="1" smtClean="0"/>
              <a:t>dopuszczjących</a:t>
            </a:r>
            <a:endParaRPr lang="pl-PL" sz="3200" b="1" dirty="0" smtClean="0"/>
          </a:p>
          <a:p>
            <a:pPr algn="ctr">
              <a:buNone/>
            </a:pPr>
            <a:r>
              <a:rPr lang="pl-PL" sz="3400" b="1" dirty="0" smtClean="0">
                <a:solidFill>
                  <a:schemeClr val="accent3"/>
                </a:solidFill>
              </a:rPr>
              <a:t>WSZYSCY UZYSKALI PROMOCJĘ DO KLASY ÓSMEJ</a:t>
            </a:r>
            <a:endParaRPr lang="pl-PL" sz="3200" b="1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pl-PL" sz="3200" b="1" dirty="0"/>
          </a:p>
        </p:txBody>
      </p:sp>
      <p:sp>
        <p:nvSpPr>
          <p:cNvPr id="4" name="Strzałka w górę 3"/>
          <p:cNvSpPr/>
          <p:nvPr/>
        </p:nvSpPr>
        <p:spPr>
          <a:xfrm>
            <a:off x="3059832" y="1628800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górę 4"/>
          <p:cNvSpPr/>
          <p:nvPr/>
        </p:nvSpPr>
        <p:spPr>
          <a:xfrm>
            <a:off x="5436096" y="1916832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dziciak na wykresie funkcj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84984"/>
            <a:ext cx="2037646" cy="237626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 smtClean="0"/>
              <a:t>Co trzeci uczeń </a:t>
            </a:r>
            <a:r>
              <a:rPr lang="pl-PL" sz="3200" b="1" dirty="0" smtClean="0"/>
              <a:t>klasy </a:t>
            </a:r>
            <a:r>
              <a:rPr lang="pl-PL" sz="3200" b="1" dirty="0" smtClean="0"/>
              <a:t>wyróżnia się </a:t>
            </a:r>
            <a:r>
              <a:rPr lang="pl-PL" sz="3200" b="1" dirty="0" smtClean="0"/>
              <a:t>                      w </a:t>
            </a:r>
            <a:r>
              <a:rPr lang="pl-PL" sz="3200" b="1" dirty="0" smtClean="0"/>
              <a:t>nauce i zachowaniu. </a:t>
            </a:r>
            <a:r>
              <a:rPr lang="pl-PL" sz="3200" b="1" dirty="0" smtClean="0"/>
              <a:t>Oto ONI:</a:t>
            </a:r>
            <a:endParaRPr lang="pl-PL" sz="3200" b="1" dirty="0"/>
          </a:p>
        </p:txBody>
      </p:sp>
      <p:pic>
        <p:nvPicPr>
          <p:cNvPr id="5" name="Obraz 4" descr="Korne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707" y="2060848"/>
            <a:ext cx="4169401" cy="298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716016" y="544522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Lucida Handwriting" pitchFamily="66" charset="0"/>
                <a:cs typeface="Aharoni" pitchFamily="2" charset="-79"/>
              </a:rPr>
              <a:t>Kornelia Kmiecik-śr.5,21</a:t>
            </a:r>
            <a:endParaRPr lang="pl-PL" sz="2800" b="1" dirty="0">
              <a:latin typeface="Lucida Handwriting" pitchFamily="66" charset="0"/>
              <a:cs typeface="Aharoni" pitchFamily="2" charset="-79"/>
            </a:endParaRPr>
          </a:p>
        </p:txBody>
      </p:sp>
      <p:pic>
        <p:nvPicPr>
          <p:cNvPr id="8" name="Symbol zastępczy zawartości 7" descr="Oliw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3024336" cy="387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539552" y="544522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Lucida Handwriting" pitchFamily="66" charset="0"/>
                <a:cs typeface="Aharoni" pitchFamily="2" charset="-79"/>
              </a:rPr>
              <a:t>Oliwia  Stężalska-śr.5,29</a:t>
            </a:r>
            <a:endParaRPr lang="pl-PL" sz="2800" b="1" dirty="0">
              <a:latin typeface="Lucida Handwriting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87961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3953974" cy="377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827584" y="321297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Lucida Handwriting" pitchFamily="66" charset="0"/>
              </a:rPr>
              <a:t>Ania  Makuła  </a:t>
            </a:r>
            <a:r>
              <a:rPr lang="pl-PL" sz="2000" b="1" dirty="0" err="1" smtClean="0">
                <a:latin typeface="Lucida Handwriting" pitchFamily="66" charset="0"/>
              </a:rPr>
              <a:t>śr</a:t>
            </a:r>
            <a:r>
              <a:rPr lang="pl-PL" sz="2000" b="1" dirty="0" smtClean="0">
                <a:latin typeface="Lucida Handwriting" pitchFamily="66" charset="0"/>
              </a:rPr>
              <a:t>. 5,0</a:t>
            </a:r>
            <a:endParaRPr lang="pl-PL" sz="2000" b="1" dirty="0">
              <a:latin typeface="Lucida Handwriting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92080" y="42930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Lucida Handwriting" pitchFamily="66" charset="0"/>
              </a:rPr>
              <a:t>Ola Jędrasiak   </a:t>
            </a:r>
            <a:r>
              <a:rPr lang="pl-PL" b="1" dirty="0" err="1" smtClean="0">
                <a:latin typeface="Lucida Handwriting" pitchFamily="66" charset="0"/>
              </a:rPr>
              <a:t>śr</a:t>
            </a:r>
            <a:r>
              <a:rPr lang="pl-PL" b="1" dirty="0" smtClean="0">
                <a:latin typeface="Lucida Handwriting" pitchFamily="66" charset="0"/>
              </a:rPr>
              <a:t>. 5.0</a:t>
            </a:r>
            <a:endParaRPr lang="pl-PL" b="1" dirty="0">
              <a:latin typeface="Lucida Handwriting" pitchFamily="66" charset="0"/>
            </a:endParaRPr>
          </a:p>
        </p:txBody>
      </p:sp>
      <p:pic>
        <p:nvPicPr>
          <p:cNvPr id="9" name="Obraz 8" descr="FB_IMG_Kamil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899591" y="3645024"/>
            <a:ext cx="36204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4716016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Lucida Handwriting" pitchFamily="66" charset="0"/>
              </a:rPr>
              <a:t>Kamil </a:t>
            </a:r>
            <a:r>
              <a:rPr lang="pl-PL" b="1" dirty="0" err="1" smtClean="0">
                <a:latin typeface="Lucida Handwriting" pitchFamily="66" charset="0"/>
              </a:rPr>
              <a:t>Fulczy</a:t>
            </a:r>
            <a:r>
              <a:rPr lang="pl-PL" b="1" dirty="0" smtClean="0">
                <a:latin typeface="Lucida Handwriting" pitchFamily="66" charset="0"/>
              </a:rPr>
              <a:t> </a:t>
            </a:r>
            <a:r>
              <a:rPr lang="pl-PL" b="1" dirty="0" err="1" smtClean="0">
                <a:latin typeface="Lucida Handwriting" pitchFamily="66" charset="0"/>
              </a:rPr>
              <a:t>ński</a:t>
            </a:r>
            <a:r>
              <a:rPr lang="pl-PL" b="1" dirty="0" smtClean="0">
                <a:latin typeface="Lucida Handwriting" pitchFamily="66" charset="0"/>
              </a:rPr>
              <a:t>   </a:t>
            </a:r>
            <a:r>
              <a:rPr lang="pl-PL" b="1" dirty="0" err="1" smtClean="0">
                <a:latin typeface="Lucida Handwriting" pitchFamily="66" charset="0"/>
              </a:rPr>
              <a:t>śr</a:t>
            </a:r>
            <a:r>
              <a:rPr lang="pl-PL" b="1" dirty="0" smtClean="0">
                <a:latin typeface="Lucida Handwriting" pitchFamily="66" charset="0"/>
              </a:rPr>
              <a:t>. 4,79</a:t>
            </a:r>
            <a:endParaRPr lang="pl-PL" b="1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14400"/>
          </a:xfrm>
        </p:spPr>
        <p:txBody>
          <a:bodyPr/>
          <a:lstStyle/>
          <a:p>
            <a:pPr algn="ctr"/>
            <a:r>
              <a:rPr lang="pl-PL" sz="3000" b="1" dirty="0" smtClean="0"/>
              <a:t>Dwoje uczniów z </a:t>
            </a:r>
            <a:r>
              <a:rPr lang="pl-PL" sz="3000" b="1" dirty="0" smtClean="0"/>
              <a:t>klasy na </a:t>
            </a:r>
            <a:r>
              <a:rPr lang="pl-PL" sz="3000" b="1" dirty="0" smtClean="0"/>
              <a:t>swoich </a:t>
            </a:r>
            <a:r>
              <a:rPr lang="pl-PL" sz="3000" b="1" dirty="0" smtClean="0"/>
              <a:t>świadectwach </a:t>
            </a:r>
            <a:r>
              <a:rPr lang="pl-PL" sz="3000" b="1" dirty="0" smtClean="0"/>
              <a:t>zobaczy oceny dobre </a:t>
            </a:r>
            <a:r>
              <a:rPr lang="pl-PL" sz="3000" b="1" dirty="0" smtClean="0"/>
              <a:t>               i </a:t>
            </a:r>
            <a:r>
              <a:rPr lang="pl-PL" sz="3000" b="1" dirty="0" smtClean="0"/>
              <a:t>bardzo dobre.</a:t>
            </a:r>
            <a:endParaRPr lang="pl-PL" sz="3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2400" b="1" dirty="0" smtClean="0">
                <a:latin typeface="Lucida Handwriting" pitchFamily="66" charset="0"/>
              </a:rPr>
              <a:t>Filip </a:t>
            </a:r>
            <a:r>
              <a:rPr lang="pl-PL" sz="2400" b="1" dirty="0" smtClean="0">
                <a:latin typeface="Lucida Handwriting" pitchFamily="66" charset="0"/>
              </a:rPr>
              <a:t>Kaczyński </a:t>
            </a:r>
            <a:r>
              <a:rPr lang="pl-PL" sz="2400" b="1" dirty="0" smtClean="0">
                <a:latin typeface="Lucida Handwriting" pitchFamily="66" charset="0"/>
              </a:rPr>
              <a:t>(śr.4,71</a:t>
            </a:r>
            <a:r>
              <a:rPr lang="pl-PL" sz="2400" b="1" dirty="0" smtClean="0">
                <a:latin typeface="Lucida Handwriting" pitchFamily="66" charset="0"/>
              </a:rPr>
              <a:t>)</a:t>
            </a:r>
            <a:endParaRPr lang="pl-PL" sz="2400" b="1" dirty="0">
              <a:latin typeface="Lucida Handwriting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2200" b="1" dirty="0" smtClean="0">
                <a:latin typeface="Lucida Handwriting" pitchFamily="66" charset="0"/>
              </a:rPr>
              <a:t> </a:t>
            </a:r>
            <a:r>
              <a:rPr lang="pl-PL" sz="2400" b="1" dirty="0" smtClean="0">
                <a:latin typeface="Lucida Handwriting" pitchFamily="66" charset="0"/>
              </a:rPr>
              <a:t>Marysia </a:t>
            </a:r>
            <a:r>
              <a:rPr lang="pl-PL" sz="2400" b="1" dirty="0" smtClean="0">
                <a:latin typeface="Lucida Handwriting" pitchFamily="66" charset="0"/>
              </a:rPr>
              <a:t>Staroń </a:t>
            </a:r>
            <a:r>
              <a:rPr lang="pl-PL" sz="2400" b="1" dirty="0" smtClean="0">
                <a:latin typeface="Lucida Handwriting" pitchFamily="66" charset="0"/>
              </a:rPr>
              <a:t>(</a:t>
            </a:r>
            <a:r>
              <a:rPr lang="pl-PL" sz="2400" b="1" dirty="0" err="1" smtClean="0">
                <a:latin typeface="Lucida Handwriting" pitchFamily="66" charset="0"/>
              </a:rPr>
              <a:t>śr</a:t>
            </a:r>
            <a:r>
              <a:rPr lang="pl-PL" sz="2400" b="1" dirty="0" smtClean="0">
                <a:latin typeface="Lucida Handwriting" pitchFamily="66" charset="0"/>
              </a:rPr>
              <a:t>. 4,5</a:t>
            </a:r>
            <a:r>
              <a:rPr lang="pl-PL" sz="2400" b="1" dirty="0" smtClean="0">
                <a:latin typeface="Lucida Handwriting" pitchFamily="66" charset="0"/>
              </a:rPr>
              <a:t>)</a:t>
            </a:r>
            <a:endParaRPr lang="pl-PL" sz="2400" b="1" dirty="0">
              <a:latin typeface="Lucida Handwriting" pitchFamily="66" charset="0"/>
            </a:endParaRPr>
          </a:p>
        </p:txBody>
      </p:sp>
      <p:pic>
        <p:nvPicPr>
          <p:cNvPr id="5" name="Obraz 4" descr="IMG_20200623_19595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94940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20200623_203323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0600" t="20600" r="22001" b="25850"/>
          <a:stretch>
            <a:fillRect/>
          </a:stretch>
        </p:blipFill>
        <p:spPr>
          <a:xfrm>
            <a:off x="899592" y="1772816"/>
            <a:ext cx="3312368" cy="385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SUKCESY. </a:t>
            </a:r>
            <a:r>
              <a:rPr lang="pl-PL" sz="2800" b="1" dirty="0" smtClean="0"/>
              <a:t>Uczniowie, którzy reprezentowali szkołę na konkursach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56792"/>
            <a:ext cx="7772400" cy="457200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Oliwia </a:t>
            </a:r>
            <a:r>
              <a:rPr lang="pl-PL" dirty="0" err="1" smtClean="0"/>
              <a:t>Stężalska</a:t>
            </a:r>
            <a:r>
              <a:rPr lang="pl-PL" dirty="0" smtClean="0"/>
              <a:t>- I miejsce w </a:t>
            </a:r>
            <a:r>
              <a:rPr lang="pl-PL" dirty="0" smtClean="0"/>
              <a:t>Wojewódzkim Konkursie </a:t>
            </a:r>
            <a:r>
              <a:rPr lang="pl-PL" dirty="0" smtClean="0"/>
              <a:t>Historycznym – etap gminny oraz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wygrała etap </a:t>
            </a:r>
            <a:r>
              <a:rPr lang="pl-PL" dirty="0" smtClean="0"/>
              <a:t>szkolny i zakwalifikowała się do etapu  rejonowego Okręgowej Olimpiady Wiedzy o Czerwonym Krzyżu</a:t>
            </a:r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Tomasz Marszałek- </a:t>
            </a:r>
            <a:r>
              <a:rPr lang="pl-PL" dirty="0" smtClean="0"/>
              <a:t>I miejsce </a:t>
            </a:r>
            <a:r>
              <a:rPr lang="pl-PL" dirty="0" smtClean="0"/>
              <a:t>w </a:t>
            </a:r>
            <a:r>
              <a:rPr lang="pl-PL" dirty="0" smtClean="0"/>
              <a:t>Wojewódzkim Konkursie Języka </a:t>
            </a:r>
            <a:r>
              <a:rPr lang="pl-PL" dirty="0" smtClean="0"/>
              <a:t>Angielskiego- etap gminny.</a:t>
            </a:r>
          </a:p>
          <a:p>
            <a:pPr>
              <a:buNone/>
            </a:pPr>
            <a:r>
              <a:rPr lang="pl-PL" dirty="0" smtClean="0"/>
              <a:t>GRATULACJE!</a:t>
            </a:r>
            <a:endParaRPr lang="pl-PL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8424936" cy="914400"/>
          </a:xfrm>
        </p:spPr>
        <p:txBody>
          <a:bodyPr/>
          <a:lstStyle/>
          <a:p>
            <a:r>
              <a:rPr lang="pl-PL" sz="2800" b="1" dirty="0" smtClean="0"/>
              <a:t>Kamil </a:t>
            </a:r>
            <a:r>
              <a:rPr lang="pl-PL" sz="2800" b="1" dirty="0" err="1" smtClean="0"/>
              <a:t>Fulczyński</a:t>
            </a:r>
            <a:r>
              <a:rPr lang="pl-PL" sz="2800" b="1" dirty="0" smtClean="0"/>
              <a:t> pełni </a:t>
            </a:r>
            <a:r>
              <a:rPr lang="pl-PL" sz="2800" b="1" dirty="0" smtClean="0"/>
              <a:t>funkcję sztandarowego </a:t>
            </a:r>
            <a:r>
              <a:rPr lang="pl-PL" sz="2800" b="1" dirty="0" smtClean="0"/>
              <a:t>reprezentując szkołę w środowisku </a:t>
            </a:r>
            <a:r>
              <a:rPr lang="pl-PL" sz="2800" b="1" dirty="0" smtClean="0"/>
              <a:t>lokalnym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Kamil pełni funkcje sztandaroweg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 t="9293" b="7957"/>
          <a:stretch>
            <a:fillRect/>
          </a:stretch>
        </p:blipFill>
        <p:spPr>
          <a:xfrm>
            <a:off x="931985" y="1501917"/>
            <a:ext cx="7240415" cy="444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971600" y="5949280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Gminne obchody Narodowego Dnia Pamięci Żołnierzy Wyklętych - poczty sztandarowe na Polanie Śmierci  w Starym Grodkowie przy pomniku upamiętniającym zamordowanych żołnierzy NSZ majora Henryka </a:t>
            </a:r>
            <a:r>
              <a:rPr lang="pl-PL" sz="1400" b="1" dirty="0" err="1" smtClean="0"/>
              <a:t>Flamego</a:t>
            </a:r>
            <a:r>
              <a:rPr lang="pl-PL" sz="1400" b="1" dirty="0" smtClean="0"/>
              <a:t> ps. Bartek przez Urząd Bezpieczeństwa</a:t>
            </a:r>
            <a:endParaRPr lang="pl-PL" sz="14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186808" cy="828704"/>
          </a:xfrm>
        </p:spPr>
        <p:txBody>
          <a:bodyPr/>
          <a:lstStyle/>
          <a:p>
            <a:r>
              <a:rPr lang="pl-PL" dirty="0" smtClean="0"/>
              <a:t>IMPREZY KLASOWE</a:t>
            </a:r>
            <a:endParaRPr lang="pl-PL" dirty="0"/>
          </a:p>
        </p:txBody>
      </p:sp>
      <p:pic>
        <p:nvPicPr>
          <p:cNvPr id="5" name="Symbol zastępczy zawartości 4" descr="11 listopa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7149" b="19534"/>
          <a:stretch>
            <a:fillRect/>
          </a:stretch>
        </p:blipFill>
        <p:spPr>
          <a:xfrm>
            <a:off x="323528" y="1124744"/>
            <a:ext cx="41044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świeto niepod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57508" b="10025"/>
          <a:stretch>
            <a:fillRect/>
          </a:stretch>
        </p:blipFill>
        <p:spPr>
          <a:xfrm>
            <a:off x="4788024" y="229954"/>
            <a:ext cx="4104456" cy="535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179512" y="5877272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Lucida Handwriting" pitchFamily="66" charset="0"/>
              </a:rPr>
              <a:t>Inscenizacja  z  okazji  Narodowego  Święta  Niepodległości</a:t>
            </a:r>
            <a:endParaRPr lang="pl-PL" sz="2000" b="1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273</TotalTime>
  <Words>329</Words>
  <Application>Microsoft Office PowerPoint</Application>
  <PresentationFormat>Pokaz na ekranie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Metro</vt:lpstr>
      <vt:lpstr>KLASA   vII  rok szkolny 2019/ 2020</vt:lpstr>
      <vt:lpstr>Klasa VII liczy 22 uczniów, wśród których jest dziesięć dziewcząt i dwunastu chłopców. </vt:lpstr>
      <vt:lpstr>NAUKA- garść statystyki</vt:lpstr>
      <vt:lpstr>Co trzeci uczeń klasy wyróżnia się                       w nauce i zachowaniu. Oto ONI:</vt:lpstr>
      <vt:lpstr>Slajd 5</vt:lpstr>
      <vt:lpstr>Dwoje uczniów z klasy na swoich świadectwach zobaczy oceny dobre                i bardzo dobre.</vt:lpstr>
      <vt:lpstr>NASZE SUKCESY. Uczniowie, którzy reprezentowali szkołę na konkursach</vt:lpstr>
      <vt:lpstr>Kamil Fulczyński pełni funkcję sztandarowego reprezentując szkołę w środowisku lokalnym </vt:lpstr>
      <vt:lpstr>IMPREZY KLASOWE</vt:lpstr>
      <vt:lpstr>ZABAWA ANDRZEJKOWA</vt:lpstr>
      <vt:lpstr>Klasowe mikołajki</vt:lpstr>
      <vt:lpstr>W styczniu święto szkoły „ARKONALIA’2020”</vt:lpstr>
      <vt:lpstr>Jagoda Korzeniewicz reprezentuje klasę w szkolnym Kolędowisku zajmuje II miejsce w kategorii klas V-VIII</vt:lpstr>
      <vt:lpstr>Od marca wszystkie wydarzenia przeniosły się do świata wirtualnego z powodu koronawirusa COVID- 19</vt:lpstr>
      <vt:lpstr> do zobaczenia w nowym roku szkolnym! Udanych wakacji!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  vII</dc:title>
  <dc:creator>mama</dc:creator>
  <cp:lastModifiedBy>mama</cp:lastModifiedBy>
  <cp:revision>54</cp:revision>
  <dcterms:created xsi:type="dcterms:W3CDTF">2020-06-23T17:10:23Z</dcterms:created>
  <dcterms:modified xsi:type="dcterms:W3CDTF">2020-06-23T21:44:04Z</dcterms:modified>
</cp:coreProperties>
</file>